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custDataLst>
    <p:tags r:id="rId3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084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946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4642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883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722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253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22-11-2022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788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22-11-2022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590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22-11-2022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550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22-11-2022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07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22-11-2022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974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22-11-2022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274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7C597-0036-4571-8C89-45F54C48E2E5}" type="datetimeFigureOut">
              <a:rPr lang="da-DK" smtClean="0"/>
              <a:t>22-11-2022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235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9711" y="0"/>
            <a:ext cx="6838578" cy="9895016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da-DK" sz="9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r>
              <a:rPr lang="da-DK" sz="3000" b="1" dirty="0" smtClean="0">
                <a:solidFill>
                  <a:schemeClr val="bg1"/>
                </a:solidFill>
                <a:latin typeface="midtsans" pitchFamily="50" charset="0"/>
              </a:rPr>
              <a:t>Årsmøde 2022</a:t>
            </a:r>
          </a:p>
          <a:p>
            <a:r>
              <a:rPr lang="da-DK" sz="2800" dirty="0" smtClean="0">
                <a:solidFill>
                  <a:schemeClr val="bg1"/>
                </a:solidFill>
                <a:latin typeface="midtsans" pitchFamily="50" charset="0"/>
              </a:rPr>
              <a:t>Lægelig Videreuddannelse på     Regionshospitalet Horsens</a:t>
            </a:r>
          </a:p>
          <a:p>
            <a:endParaRPr lang="da-DK" sz="300" dirty="0" smtClean="0">
              <a:solidFill>
                <a:schemeClr val="bg1"/>
              </a:solidFill>
              <a:latin typeface="midtsans" pitchFamily="50" charset="0"/>
            </a:endParaRPr>
          </a:p>
          <a:p>
            <a:r>
              <a:rPr lang="da-DK" sz="2000" dirty="0" smtClean="0">
                <a:solidFill>
                  <a:schemeClr val="bg1"/>
                </a:solidFill>
                <a:latin typeface="midtsans" pitchFamily="50" charset="0"/>
              </a:rPr>
              <a:t>Onsdag </a:t>
            </a:r>
            <a:r>
              <a:rPr lang="da-DK" sz="2000" dirty="0">
                <a:solidFill>
                  <a:schemeClr val="bg1"/>
                </a:solidFill>
                <a:latin typeface="midtsans" pitchFamily="50" charset="0"/>
              </a:rPr>
              <a:t>d. </a:t>
            </a:r>
            <a:r>
              <a:rPr lang="da-DK" sz="2000" dirty="0" smtClean="0">
                <a:solidFill>
                  <a:schemeClr val="bg1"/>
                </a:solidFill>
                <a:latin typeface="midtsans" pitchFamily="50" charset="0"/>
              </a:rPr>
              <a:t>23. november </a:t>
            </a:r>
            <a:r>
              <a:rPr lang="da-DK" sz="2000" dirty="0">
                <a:solidFill>
                  <a:schemeClr val="bg1"/>
                </a:solidFill>
                <a:latin typeface="midtsans" pitchFamily="50" charset="0"/>
              </a:rPr>
              <a:t>på </a:t>
            </a:r>
            <a:r>
              <a:rPr lang="da-DK" sz="2000" dirty="0" smtClean="0">
                <a:solidFill>
                  <a:schemeClr val="bg1"/>
                </a:solidFill>
                <a:latin typeface="midtsans" pitchFamily="50" charset="0"/>
              </a:rPr>
              <a:t>Montra Odder Parkhotel</a:t>
            </a:r>
            <a:endParaRPr lang="da-DK" sz="2000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3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r>
              <a:rPr lang="da-DK" sz="1600" b="1" dirty="0" smtClean="0">
                <a:solidFill>
                  <a:schemeClr val="bg1"/>
                </a:solidFill>
                <a:latin typeface="midtsans" pitchFamily="50" charset="0"/>
              </a:rPr>
              <a:t>Program for dagen:</a:t>
            </a: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400" b="1" dirty="0" smtClean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4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400" b="1" dirty="0">
              <a:solidFill>
                <a:schemeClr val="bg1"/>
              </a:solidFill>
              <a:latin typeface="midtsans" pitchFamily="50" charset="0"/>
            </a:endParaRPr>
          </a:p>
        </p:txBody>
      </p:sp>
      <p:sp>
        <p:nvSpPr>
          <p:cNvPr id="7" name="Tekstboks 6"/>
          <p:cNvSpPr txBox="1"/>
          <p:nvPr/>
        </p:nvSpPr>
        <p:spPr>
          <a:xfrm>
            <a:off x="57708" y="2169824"/>
            <a:ext cx="6746224" cy="569386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1400" dirty="0" smtClean="0">
                <a:latin typeface="midtsans" pitchFamily="50" charset="0"/>
              </a:rPr>
              <a:t>08.00-08.30  Morgenmad</a:t>
            </a:r>
          </a:p>
          <a:p>
            <a:r>
              <a:rPr lang="da-DK" sz="1400" dirty="0" smtClean="0">
                <a:latin typeface="midtsans" pitchFamily="50" charset="0"/>
              </a:rPr>
              <a:t>08.30-08.55  Præsentation og velkomst </a:t>
            </a:r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v. Berit Toftegaard og Nils Bjerregaard</a:t>
            </a:r>
          </a:p>
          <a:p>
            <a:r>
              <a:rPr lang="da-DK" sz="1400" dirty="0" smtClean="0">
                <a:latin typeface="midtsans" pitchFamily="50" charset="0"/>
              </a:rPr>
              <a:t>08.55-10.20  Arbejdsglæde og Tværfaglighed</a:t>
            </a:r>
            <a:endParaRPr lang="da-DK" sz="900" i="1" dirty="0" smtClean="0">
              <a:solidFill>
                <a:schemeClr val="tx2"/>
              </a:solidFill>
              <a:latin typeface="midtsans" pitchFamily="50" charset="0"/>
            </a:endParaRPr>
          </a:p>
          <a:p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Introduktion  v. Berit Toftegaard</a:t>
            </a:r>
          </a:p>
          <a:p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Oplæg </a:t>
            </a:r>
            <a:r>
              <a:rPr lang="da-DK" sz="900" i="1" dirty="0">
                <a:solidFill>
                  <a:schemeClr val="tx2"/>
                </a:solidFill>
                <a:latin typeface="midtsans" pitchFamily="50" charset="0"/>
              </a:rPr>
              <a:t>fra 3-timers møder v. UKYLer</a:t>
            </a:r>
            <a:endParaRPr lang="da-DK" sz="900" i="1" dirty="0" smtClean="0">
              <a:solidFill>
                <a:schemeClr val="tx2"/>
              </a:solidFill>
              <a:latin typeface="midtsans" pitchFamily="50" charset="0"/>
            </a:endParaRPr>
          </a:p>
          <a:p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Hvornår oplever </a:t>
            </a:r>
            <a:r>
              <a:rPr lang="da-DK" sz="900" i="1" dirty="0">
                <a:solidFill>
                  <a:schemeClr val="tx2"/>
                </a:solidFill>
                <a:latin typeface="midtsans" pitchFamily="50" charset="0"/>
              </a:rPr>
              <a:t> </a:t>
            </a:r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du glæde ved  ledelse af uddannelsesopgaven ?</a:t>
            </a:r>
          </a:p>
          <a:p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Hvordan fylder tværfagligheden i uddannelsesopgaven  i din afdeling?</a:t>
            </a:r>
          </a:p>
          <a:p>
            <a:r>
              <a:rPr lang="da-DK" sz="1400" dirty="0" smtClean="0">
                <a:latin typeface="midtsans" pitchFamily="50" charset="0"/>
              </a:rPr>
              <a:t>10.10-10.25  </a:t>
            </a:r>
            <a:r>
              <a:rPr lang="da-DK" sz="1400" dirty="0" smtClean="0">
                <a:latin typeface="midtsans" pitchFamily="50" charset="0"/>
              </a:rPr>
              <a:t>Pause</a:t>
            </a:r>
            <a:endParaRPr lang="da-DK" sz="1400" i="1" dirty="0"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10.25-11.15  De første måneder som nyuddannet læge + erfaringsudveksling</a:t>
            </a:r>
          </a:p>
          <a:p>
            <a:r>
              <a:rPr lang="da-DK" sz="900" i="1" dirty="0" smtClean="0">
                <a:solidFill>
                  <a:schemeClr val="tx2"/>
                </a:solidFill>
                <a:latin typeface="midtsans" panose="02000503040000020004" pitchFamily="50" charset="0"/>
              </a:rPr>
              <a:t>v</a:t>
            </a:r>
            <a:r>
              <a:rPr lang="da-DK" sz="900" i="1" dirty="0">
                <a:solidFill>
                  <a:schemeClr val="tx2"/>
                </a:solidFill>
                <a:latin typeface="midtsans" panose="02000503040000020004" pitchFamily="50" charset="0"/>
              </a:rPr>
              <a:t>. </a:t>
            </a:r>
            <a:r>
              <a:rPr lang="da-DK" sz="900" i="1" dirty="0" smtClean="0">
                <a:solidFill>
                  <a:schemeClr val="tx2"/>
                </a:solidFill>
                <a:latin typeface="midtsans" panose="02000503040000020004" pitchFamily="50" charset="0"/>
              </a:rPr>
              <a:t>Tine </a:t>
            </a:r>
            <a:r>
              <a:rPr lang="da-DK" sz="900" i="1" dirty="0">
                <a:solidFill>
                  <a:schemeClr val="tx2"/>
                </a:solidFill>
                <a:latin typeface="midtsans" panose="02000503040000020004" pitchFamily="50" charset="0"/>
              </a:rPr>
              <a:t>Klitgaard </a:t>
            </a:r>
            <a:r>
              <a:rPr lang="da-DK" sz="900" i="1" dirty="0" smtClean="0">
                <a:solidFill>
                  <a:schemeClr val="tx2"/>
                </a:solidFill>
                <a:latin typeface="midtsans" panose="02000503040000020004" pitchFamily="50" charset="0"/>
              </a:rPr>
              <a:t>, antropolog og PhD</a:t>
            </a:r>
          </a:p>
          <a:p>
            <a:r>
              <a:rPr lang="da-DK" sz="1400" dirty="0" smtClean="0">
                <a:latin typeface="midtsans" pitchFamily="50" charset="0"/>
              </a:rPr>
              <a:t>11.15-11.25 Pause</a:t>
            </a:r>
          </a:p>
          <a:p>
            <a:r>
              <a:rPr lang="da-DK" sz="1400" dirty="0" smtClean="0">
                <a:latin typeface="midtsans" pitchFamily="50" charset="0"/>
              </a:rPr>
              <a:t>11.25-12.15 Klinisk beslutningstagning som ung læge + erfaringsudveksling</a:t>
            </a:r>
          </a:p>
          <a:p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v. Maria Louise Gamborg, Psykolog og PhD</a:t>
            </a:r>
          </a:p>
          <a:p>
            <a:r>
              <a:rPr lang="da-DK" sz="1400" dirty="0" smtClean="0">
                <a:latin typeface="midtsans" pitchFamily="50" charset="0"/>
              </a:rPr>
              <a:t>12.15-13.00  Frokost</a:t>
            </a:r>
          </a:p>
          <a:p>
            <a:r>
              <a:rPr lang="da-DK" sz="1400" dirty="0" smtClean="0">
                <a:latin typeface="midtsans" pitchFamily="50" charset="0"/>
              </a:rPr>
              <a:t>13.00-13.45  UKYL-møde</a:t>
            </a:r>
          </a:p>
          <a:p>
            <a:r>
              <a:rPr lang="da-DK" sz="1400" dirty="0" smtClean="0">
                <a:latin typeface="midtsans" pitchFamily="50" charset="0"/>
              </a:rPr>
              <a:t>13.00-13.45  UAO/cheflæge-møde</a:t>
            </a:r>
          </a:p>
          <a:p>
            <a:r>
              <a:rPr lang="da-DK" sz="1400" dirty="0" smtClean="0">
                <a:latin typeface="midtsans" pitchFamily="50" charset="0"/>
              </a:rPr>
              <a:t>13.45-14.00 Kaffe</a:t>
            </a:r>
          </a:p>
          <a:p>
            <a:r>
              <a:rPr lang="da-DK" sz="1400" dirty="0">
                <a:latin typeface="midtsans" pitchFamily="50" charset="0"/>
              </a:rPr>
              <a:t>14.00-16.00 </a:t>
            </a:r>
            <a:r>
              <a:rPr lang="da-DK" sz="1400" dirty="0" smtClean="0">
                <a:latin typeface="midtsans" pitchFamily="50" charset="0"/>
              </a:rPr>
              <a:t> Workshop Emento-app</a:t>
            </a:r>
          </a:p>
          <a:p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Vi får besøg af 6 Emento-konsulenter, som vil hjælpe hver afdeling i gang med at udvikle  et Emento-medarbejderforløb. </a:t>
            </a:r>
          </a:p>
          <a:p>
            <a:r>
              <a:rPr lang="da-DK" sz="1400" dirty="0" smtClean="0">
                <a:latin typeface="midtsans" pitchFamily="50" charset="0"/>
              </a:rPr>
              <a:t>16.00-16.45  Walk and talk + kaffe/kage</a:t>
            </a:r>
          </a:p>
          <a:p>
            <a:r>
              <a:rPr lang="da-DK" sz="1400" dirty="0" smtClean="0">
                <a:latin typeface="midtsans" pitchFamily="50" charset="0"/>
              </a:rPr>
              <a:t>16.45-17.15  </a:t>
            </a:r>
            <a:r>
              <a:rPr lang="da-DK" sz="1400" dirty="0">
                <a:latin typeface="midtsans" pitchFamily="50" charset="0"/>
              </a:rPr>
              <a:t>Simulation –team træning &amp; teknisk </a:t>
            </a:r>
            <a:r>
              <a:rPr lang="da-DK" sz="1400" dirty="0" smtClean="0">
                <a:latin typeface="midtsans" pitchFamily="50" charset="0"/>
              </a:rPr>
              <a:t>træning</a:t>
            </a:r>
          </a:p>
          <a:p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Kort gennemgang af team-træning af akut medicinsk kald, traume kald og HLR-træning,  </a:t>
            </a:r>
          </a:p>
          <a:p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Sim-træning på fødegang og OP, ABC D træning  i akutafdelingen og på sengeafsnit. </a:t>
            </a:r>
          </a:p>
          <a:p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Demonstration af vores to nye LAP SIM kufferter</a:t>
            </a:r>
            <a:r>
              <a:rPr lang="da-DK" sz="900" i="1" dirty="0">
                <a:solidFill>
                  <a:schemeClr val="tx2"/>
                </a:solidFill>
                <a:latin typeface="midtsans" pitchFamily="50" charset="0"/>
              </a:rPr>
              <a:t> </a:t>
            </a:r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v. Søren Michelsen Bach  </a:t>
            </a:r>
          </a:p>
          <a:p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VR-træning af HLR v. Anne Mette Skjødt-Jensen</a:t>
            </a:r>
          </a:p>
          <a:p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Nyt koncept for simulator-instruktør uddannelse.</a:t>
            </a:r>
          </a:p>
          <a:p>
            <a:r>
              <a:rPr lang="da-DK" sz="1400" dirty="0" smtClean="0">
                <a:latin typeface="midtsans" pitchFamily="50" charset="0"/>
              </a:rPr>
              <a:t>17.15-17.50  Valg af fokusområder for 2022/2023</a:t>
            </a:r>
          </a:p>
          <a:p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Gruppedrøftelse om, hvad vi gerne vil arbejde med det kommende år.  </a:t>
            </a:r>
          </a:p>
          <a:p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Pitch-præsentation i plenum og afstemning om to fokusområder.</a:t>
            </a:r>
            <a:endParaRPr lang="da-DK" sz="900" i="1" dirty="0">
              <a:solidFill>
                <a:schemeClr val="tx2"/>
              </a:solidFill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17.50-18.00  Opsamling </a:t>
            </a:r>
            <a:r>
              <a:rPr lang="da-DK" sz="1400" dirty="0">
                <a:latin typeface="midtsans" pitchFamily="50" charset="0"/>
              </a:rPr>
              <a:t>på dagen </a:t>
            </a:r>
            <a:r>
              <a:rPr lang="da-DK" sz="900" i="1" dirty="0" smtClean="0">
                <a:solidFill>
                  <a:schemeClr val="tx2"/>
                </a:solidFill>
                <a:latin typeface="midtsans" pitchFamily="50" charset="0"/>
              </a:rPr>
              <a:t>v. Berit </a:t>
            </a:r>
            <a:r>
              <a:rPr lang="da-DK" sz="900" i="1" dirty="0">
                <a:solidFill>
                  <a:schemeClr val="tx2"/>
                </a:solidFill>
                <a:latin typeface="midtsans" pitchFamily="50" charset="0"/>
              </a:rPr>
              <a:t>Toftegaard</a:t>
            </a:r>
            <a:endParaRPr lang="da-DK" sz="900" i="1" dirty="0" smtClean="0">
              <a:solidFill>
                <a:schemeClr val="tx2"/>
              </a:solidFill>
              <a:latin typeface="midtsans" pitchFamily="50" charset="0"/>
            </a:endParaRPr>
          </a:p>
          <a:p>
            <a:r>
              <a:rPr lang="da-DK" sz="1400" dirty="0" smtClean="0">
                <a:latin typeface="midtsans" pitchFamily="50" charset="0"/>
              </a:rPr>
              <a:t>18.00-19.30  Middag</a:t>
            </a:r>
            <a:endParaRPr lang="da-DK" sz="800" i="1" dirty="0" smtClean="0">
              <a:latin typeface="midtsans" pitchFamily="50" charset="0"/>
            </a:endParaRPr>
          </a:p>
        </p:txBody>
      </p:sp>
      <p:pic>
        <p:nvPicPr>
          <p:cNvPr id="1026" name="Picture 2" descr="N:\Begraenset\HEHHPLED_Sygehusledelsen\08 Kommunikationsenheden\Logoer\logo skabelon\midt_logo_01_y9_hvid_300dpi_p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248" y="9454468"/>
            <a:ext cx="955996" cy="451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lede 9" descr="N:\Afdeling\HEHADMIN\Adm\Billedarkiv\Billeder til Web\Billeder fra Hospitalet\20140203_Akutafdelingen_224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1" y="8057401"/>
            <a:ext cx="1683082" cy="11894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Billede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793" y="8057401"/>
            <a:ext cx="1701295" cy="1210554"/>
          </a:xfrm>
          <a:prstGeom prst="rect">
            <a:avLst/>
          </a:prstGeom>
          <a:noFill/>
        </p:spPr>
      </p:pic>
      <p:pic>
        <p:nvPicPr>
          <p:cNvPr id="12" name="Billede 11" descr="N:\Afdeling\HEHADMIN\Adm\Billedarkiv\Billeder til Web\Billeder fra Hospitalet\20140206_OP_2907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076" y="8073200"/>
            <a:ext cx="1782259" cy="11962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Billede 12" descr="N:\Begraenset\HEHHPLED_Sygehusledelsen\08 Kommunikationsenheden\Billeder\blandet\uddannelse læger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6" r="-7806"/>
          <a:stretch/>
        </p:blipFill>
        <p:spPr bwMode="auto">
          <a:xfrm>
            <a:off x="5152335" y="8073200"/>
            <a:ext cx="1844824" cy="122022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" name="Lige forbindelse 19"/>
          <p:cNvCxnSpPr/>
          <p:nvPr/>
        </p:nvCxnSpPr>
        <p:spPr>
          <a:xfrm>
            <a:off x="-54068" y="9291966"/>
            <a:ext cx="6858000" cy="1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3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91&quot;&gt;&lt;/object&gt;&lt;object type=&quot;2&quot; unique_id=&quot;10192&quot;&gt;&lt;object type=&quot;3&quot; unique_id=&quot;10193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A4-papir (210 x 297 mm)</PresentationFormat>
  <Paragraphs>69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midtsans</vt:lpstr>
      <vt:lpstr>Kontortema</vt:lpstr>
      <vt:lpstr>PowerPoint-præsentation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Catherine Perez Mikkelsen</dc:creator>
  <cp:lastModifiedBy>Berit Skjødeberg Toftegaard</cp:lastModifiedBy>
  <cp:revision>107</cp:revision>
  <cp:lastPrinted>2022-11-22T15:28:19Z</cp:lastPrinted>
  <dcterms:created xsi:type="dcterms:W3CDTF">2017-09-07T07:55:30Z</dcterms:created>
  <dcterms:modified xsi:type="dcterms:W3CDTF">2022-11-22T15:28:25Z</dcterms:modified>
</cp:coreProperties>
</file>