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custDataLst>
    <p:tags r:id="rId3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538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946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464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883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722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253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788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590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550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07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97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274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C597-0036-4571-8C89-45F54C48E2E5}" type="datetimeFigureOut">
              <a:rPr lang="da-DK" smtClean="0"/>
              <a:t>14-10-2024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235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9711" y="0"/>
            <a:ext cx="6838578" cy="989501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da-DK" sz="3000" b="1" dirty="0" smtClean="0">
                <a:solidFill>
                  <a:schemeClr val="bg1"/>
                </a:solidFill>
                <a:latin typeface="midtsans" pitchFamily="50" charset="0"/>
              </a:rPr>
              <a:t>Årsmøde 2024</a:t>
            </a:r>
          </a:p>
          <a:p>
            <a:r>
              <a:rPr lang="da-DK" sz="2800" dirty="0" smtClean="0">
                <a:solidFill>
                  <a:schemeClr val="bg1"/>
                </a:solidFill>
                <a:latin typeface="midtsans" pitchFamily="50" charset="0"/>
              </a:rPr>
              <a:t>Lægelig Videreuddannelse på     Regionshospitalet Horsens</a:t>
            </a:r>
          </a:p>
          <a:p>
            <a:endParaRPr lang="da-DK" sz="300" dirty="0" smtClean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Onsdag </a:t>
            </a:r>
            <a:r>
              <a:rPr lang="da-DK" sz="2000" dirty="0">
                <a:solidFill>
                  <a:schemeClr val="bg1"/>
                </a:solidFill>
                <a:latin typeface="midtsans" pitchFamily="50" charset="0"/>
              </a:rPr>
              <a:t>d. </a:t>
            </a:r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20. november </a:t>
            </a:r>
            <a:r>
              <a:rPr lang="da-DK" sz="2000" dirty="0">
                <a:solidFill>
                  <a:schemeClr val="bg1"/>
                </a:solidFill>
                <a:latin typeface="midtsans" pitchFamily="50" charset="0"/>
              </a:rPr>
              <a:t>på </a:t>
            </a:r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Montra Odder Parkhotel</a:t>
            </a:r>
            <a:endParaRPr lang="da-DK" sz="2000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3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1600" b="1" dirty="0" smtClean="0">
                <a:solidFill>
                  <a:schemeClr val="bg1"/>
                </a:solidFill>
                <a:latin typeface="midtsans" pitchFamily="50" charset="0"/>
              </a:rPr>
              <a:t>Program for dagen:</a:t>
            </a: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</p:txBody>
      </p:sp>
      <p:pic>
        <p:nvPicPr>
          <p:cNvPr id="1026" name="Picture 2" descr="N:\Begraenset\HEHHPLED_Sygehusledelsen\08 Kommunikationsenheden\Logoer\logo skabelon\midt_logo_01_y9_hvid_300dpi_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9454468"/>
            <a:ext cx="955996" cy="45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lede 9" descr="N:\Afdeling\HEHADMIN\Adm\Billedarkiv\Billeder til Web\Billeder fra Hospitalet\20140203_Akutafdelingen_224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33650"/>
            <a:ext cx="1683082" cy="1224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led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93" y="8233650"/>
            <a:ext cx="1701295" cy="1224716"/>
          </a:xfrm>
          <a:prstGeom prst="rect">
            <a:avLst/>
          </a:prstGeom>
          <a:noFill/>
        </p:spPr>
      </p:pic>
      <p:pic>
        <p:nvPicPr>
          <p:cNvPr id="12" name="Billede 11" descr="N:\Afdeling\HEHADMIN\Adm\Billedarkiv\Billeder til Web\Billeder fra Hospitalet\20140206_OP_2907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003" y="8233650"/>
            <a:ext cx="1782259" cy="1245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Billede 12" descr="N:\Begraenset\HEHHPLED_Sygehusledelsen\08 Kommunikationsenheden\Billeder\blandet\uddannelse læger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6" r="-7806"/>
          <a:stretch/>
        </p:blipFill>
        <p:spPr bwMode="auto">
          <a:xfrm>
            <a:off x="5173262" y="8233650"/>
            <a:ext cx="1787215" cy="12471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Lige forbindelse 19"/>
          <p:cNvCxnSpPr/>
          <p:nvPr/>
        </p:nvCxnSpPr>
        <p:spPr>
          <a:xfrm>
            <a:off x="-34682" y="9433530"/>
            <a:ext cx="6858000" cy="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boks 6"/>
          <p:cNvSpPr txBox="1"/>
          <p:nvPr/>
        </p:nvSpPr>
        <p:spPr>
          <a:xfrm>
            <a:off x="55888" y="2439129"/>
            <a:ext cx="6746224" cy="544764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a-DK" sz="1000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08.00-08.30  Morgenmad</a:t>
            </a:r>
          </a:p>
          <a:p>
            <a:r>
              <a:rPr lang="da-DK" sz="1400" dirty="0" smtClean="0">
                <a:latin typeface="midtsans" pitchFamily="50" charset="0"/>
              </a:rPr>
              <a:t>08.30-08.55  Præsentation og velkomst </a:t>
            </a:r>
          </a:p>
          <a:p>
            <a:r>
              <a:rPr lang="da-DK" sz="1200" i="1" dirty="0" smtClean="0">
                <a:latin typeface="midtsans" pitchFamily="50" charset="0"/>
              </a:rPr>
              <a:t>v</a:t>
            </a:r>
            <a:r>
              <a:rPr lang="da-DK" sz="1200" i="1" dirty="0">
                <a:latin typeface="midtsans" pitchFamily="50" charset="0"/>
              </a:rPr>
              <a:t>/ </a:t>
            </a:r>
            <a:r>
              <a:rPr lang="da-DK" sz="1200" i="1" dirty="0" smtClean="0">
                <a:latin typeface="midtsans" pitchFamily="50" charset="0"/>
              </a:rPr>
              <a:t>Berit Toftegaard </a:t>
            </a:r>
          </a:p>
          <a:p>
            <a:r>
              <a:rPr lang="da-DK" sz="1400" dirty="0" smtClean="0">
                <a:latin typeface="midtsans" pitchFamily="50" charset="0"/>
              </a:rPr>
              <a:t>08.55-09.20  Mere psykologisk tryghed, hvordan udvikler vi det konkret?</a:t>
            </a:r>
          </a:p>
          <a:p>
            <a:r>
              <a:rPr lang="da-DK" sz="1200" i="1" smtClean="0">
                <a:latin typeface="midtsans" pitchFamily="50" charset="0"/>
              </a:rPr>
              <a:t>v/Berit </a:t>
            </a:r>
            <a:r>
              <a:rPr lang="da-DK" sz="1200" i="1" smtClean="0">
                <a:latin typeface="midtsans" pitchFamily="50" charset="0"/>
              </a:rPr>
              <a:t>Toftegaard </a:t>
            </a:r>
            <a:endParaRPr lang="da-DK" sz="1200" i="1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09.20-09.35  Pause</a:t>
            </a:r>
            <a:endParaRPr lang="da-DK" sz="900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09.35-10.45  Faglige fravalg og mentale modeller – øvelse i mindre grupper </a:t>
            </a:r>
          </a:p>
          <a:p>
            <a:r>
              <a:rPr lang="da-DK" sz="1200" i="1" dirty="0" smtClean="0">
                <a:latin typeface="midtsans" panose="02000503040000020004" pitchFamily="50" charset="0"/>
              </a:rPr>
              <a:t>v</a:t>
            </a:r>
            <a:r>
              <a:rPr lang="da-DK" sz="1200" i="1" dirty="0">
                <a:latin typeface="midtsans" panose="02000503040000020004" pitchFamily="50" charset="0"/>
              </a:rPr>
              <a:t>/ Marie Højriis </a:t>
            </a:r>
            <a:r>
              <a:rPr lang="da-DK" sz="1200" i="1" dirty="0" smtClean="0">
                <a:latin typeface="midtsans" panose="02000503040000020004" pitchFamily="50" charset="0"/>
              </a:rPr>
              <a:t>Storkholm</a:t>
            </a:r>
          </a:p>
          <a:p>
            <a:r>
              <a:rPr lang="da-DK" sz="1400" dirty="0">
                <a:latin typeface="midtsans" pitchFamily="50" charset="0"/>
              </a:rPr>
              <a:t>10.45-11.00  Pause</a:t>
            </a:r>
          </a:p>
          <a:p>
            <a:r>
              <a:rPr lang="da-DK" sz="1400" dirty="0" smtClean="0">
                <a:latin typeface="midtsans" pitchFamily="50" charset="0"/>
              </a:rPr>
              <a:t>11.00-12.15  </a:t>
            </a:r>
            <a:r>
              <a:rPr lang="da-DK" sz="1400" dirty="0">
                <a:latin typeface="midtsans" pitchFamily="50" charset="0"/>
              </a:rPr>
              <a:t>Udbytte fra 3-timers møderne med temaet ”Vælg klogt for patient, samfund, fællesskabet og sig selv” </a:t>
            </a:r>
            <a:r>
              <a:rPr lang="da-DK" sz="1200" i="1" dirty="0" smtClean="0">
                <a:latin typeface="midtsans" pitchFamily="50" charset="0"/>
              </a:rPr>
              <a:t>v</a:t>
            </a:r>
            <a:r>
              <a:rPr lang="da-DK" sz="1200" i="1" dirty="0">
                <a:latin typeface="midtsans" pitchFamily="50" charset="0"/>
              </a:rPr>
              <a:t>/ UKYL'erne </a:t>
            </a:r>
          </a:p>
          <a:p>
            <a:r>
              <a:rPr lang="da-DK" sz="1400" dirty="0" smtClean="0">
                <a:latin typeface="midtsans" pitchFamily="50" charset="0"/>
              </a:rPr>
              <a:t>12.15-13.00  Frokost</a:t>
            </a:r>
          </a:p>
          <a:p>
            <a:r>
              <a:rPr lang="da-DK" sz="1400" dirty="0" smtClean="0">
                <a:latin typeface="midtsans" pitchFamily="50" charset="0"/>
              </a:rPr>
              <a:t>13.00-14.30  Refleksion om etiske dilemmaer ved fravalg – Workshop </a:t>
            </a:r>
          </a:p>
          <a:p>
            <a:r>
              <a:rPr lang="da-DK" sz="1200" i="1" dirty="0" smtClean="0">
                <a:latin typeface="midtsans" pitchFamily="50" charset="0"/>
              </a:rPr>
              <a:t>v/ Lone Duval, UAO, kræftafdelingen Gødstrup</a:t>
            </a:r>
            <a:endParaRPr lang="da-DK" sz="1200" i="1" dirty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14.30-14.45  Kaffe</a:t>
            </a:r>
          </a:p>
          <a:p>
            <a:r>
              <a:rPr lang="da-DK" sz="1400" dirty="0" smtClean="0">
                <a:latin typeface="midtsans" pitchFamily="50" charset="0"/>
              </a:rPr>
              <a:t>14.45-15.45 </a:t>
            </a:r>
            <a:r>
              <a:rPr lang="da-DK" sz="1400" dirty="0">
                <a:latin typeface="midtsans" pitchFamily="50" charset="0"/>
              </a:rPr>
              <a:t>Fleksibilitet og Fællesskab – hvordan finder vi balancen? </a:t>
            </a:r>
            <a:r>
              <a:rPr lang="da-DK" sz="1400" dirty="0" smtClean="0">
                <a:latin typeface="midtsans" pitchFamily="50" charset="0"/>
              </a:rPr>
              <a:t>Workshop</a:t>
            </a:r>
          </a:p>
          <a:p>
            <a:r>
              <a:rPr lang="da-DK" sz="1200" i="1" dirty="0" smtClean="0">
                <a:latin typeface="midtsans" pitchFamily="50" charset="0"/>
              </a:rPr>
              <a:t>Erfaringer fra psykiatrien v. Zywia Brouer, UKO/tidligere cheflæge</a:t>
            </a:r>
          </a:p>
          <a:p>
            <a:r>
              <a:rPr lang="da-DK" sz="1400" dirty="0" smtClean="0">
                <a:latin typeface="midtsans" pitchFamily="50" charset="0"/>
              </a:rPr>
              <a:t>15.45-16.15  Kaffe/kage + Walk &amp; Talk</a:t>
            </a:r>
          </a:p>
          <a:p>
            <a:r>
              <a:rPr lang="da-DK" sz="1400" dirty="0" smtClean="0">
                <a:latin typeface="midtsans" pitchFamily="50" charset="0"/>
              </a:rPr>
              <a:t>16.15-17.05  UA(L)O/cheflæge møde &amp; UKYL-møde</a:t>
            </a:r>
          </a:p>
          <a:p>
            <a:r>
              <a:rPr lang="da-DK" sz="1400" dirty="0" smtClean="0">
                <a:latin typeface="midtsans" pitchFamily="50" charset="0"/>
              </a:rPr>
              <a:t>17.05-17.15 Pause</a:t>
            </a:r>
            <a:endParaRPr lang="da-DK" sz="1200" dirty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17.15-17.50  Valg af fokusområder for 2024/2025</a:t>
            </a:r>
          </a:p>
          <a:p>
            <a:r>
              <a:rPr lang="da-DK" sz="1200" i="1" dirty="0" smtClean="0">
                <a:latin typeface="midtsans" pitchFamily="50" charset="0"/>
              </a:rPr>
              <a:t>Gruppedrøftelse om, hvad vi gerne vil arbejde med det kommende år.  </a:t>
            </a:r>
          </a:p>
          <a:p>
            <a:r>
              <a:rPr lang="da-DK" sz="1200" i="1" dirty="0" smtClean="0">
                <a:latin typeface="midtsans" pitchFamily="50" charset="0"/>
              </a:rPr>
              <a:t>Pitch-præsentation i plenum og afstemning om to fokusområder.</a:t>
            </a:r>
            <a:endParaRPr lang="da-DK" sz="1200" i="1" dirty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17.50-18.00  Opsamling </a:t>
            </a:r>
            <a:r>
              <a:rPr lang="da-DK" sz="1400" dirty="0">
                <a:latin typeface="midtsans" pitchFamily="50" charset="0"/>
              </a:rPr>
              <a:t>på dagen </a:t>
            </a:r>
            <a:endParaRPr lang="da-DK" sz="1400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18.00-20.00  Middag</a:t>
            </a:r>
            <a:endParaRPr lang="da-DK" sz="800" i="1" dirty="0" smtClean="0">
              <a:latin typeface="midt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83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91&quot;&gt;&lt;/object&gt;&lt;object type=&quot;2&quot; unique_id=&quot;10192&quot;&gt;&lt;object type=&quot;3&quot; unique_id=&quot;10193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D2B1CB988CF54C91E1272948DF710C" ma:contentTypeVersion="8" ma:contentTypeDescription="Opret et nyt dokument." ma:contentTypeScope="" ma:versionID="8dc8e00917e00a8d00e005d6aec15a9b">
  <xsd:schema xmlns:xsd="http://www.w3.org/2001/XMLSchema" xmlns:xs="http://www.w3.org/2001/XMLSchema" xmlns:p="http://schemas.microsoft.com/office/2006/metadata/properties" xmlns:ns2="900a3da4-b59f-41b5-96e8-48d551b869d4" targetNamespace="http://schemas.microsoft.com/office/2006/metadata/properties" ma:root="true" ma:fieldsID="02a3aa966c8fa97275a634e6b7f4da79" ns2:_="">
    <xsd:import namespace="900a3da4-b59f-41b5-96e8-48d551b869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a3da4-b59f-41b5-96e8-48d551b869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274E60-A0C4-4296-812C-3B403B778816}"/>
</file>

<file path=customXml/itemProps2.xml><?xml version="1.0" encoding="utf-8"?>
<ds:datastoreItem xmlns:ds="http://schemas.openxmlformats.org/officeDocument/2006/customXml" ds:itemID="{525BC8F7-AD69-4477-96F9-99AD5B4788AF}"/>
</file>

<file path=customXml/itemProps3.xml><?xml version="1.0" encoding="utf-8"?>
<ds:datastoreItem xmlns:ds="http://schemas.openxmlformats.org/officeDocument/2006/customXml" ds:itemID="{C8F28209-45FE-410B-9C1B-C231D6AB1C2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A4-papir (210 x 297 mm)</PresentationFormat>
  <Paragraphs>62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midtsans</vt:lpstr>
      <vt:lpstr>Kontortema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Catherine Perez Mikkelsen</dc:creator>
  <cp:lastModifiedBy>Berit Skjødeberg Toftegaard</cp:lastModifiedBy>
  <cp:revision>133</cp:revision>
  <cp:lastPrinted>2024-09-09T06:07:47Z</cp:lastPrinted>
  <dcterms:created xsi:type="dcterms:W3CDTF">2017-09-07T07:55:30Z</dcterms:created>
  <dcterms:modified xsi:type="dcterms:W3CDTF">2024-10-14T12:18:17Z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0x01010023D2B1CB988CF54C91E1272948DF710C</vt:lpwstr>
  </property>
  <property fmtid="{D5CDD505-2E9C-101B-9397-08002B2CF9AE}" pid="3" name="Order">
    <vt:r8>1179000</vt:r8>
  </property>
</Properties>
</file>