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</p:sldMasterIdLst>
  <p:notesMasterIdLst>
    <p:notesMasterId r:id="rId52"/>
  </p:notesMasterIdLst>
  <p:sldIdLst>
    <p:sldId id="285" r:id="rId2"/>
    <p:sldId id="350" r:id="rId3"/>
    <p:sldId id="290" r:id="rId4"/>
    <p:sldId id="288" r:id="rId5"/>
    <p:sldId id="289" r:id="rId6"/>
    <p:sldId id="292" r:id="rId7"/>
    <p:sldId id="293" r:id="rId8"/>
    <p:sldId id="294" r:id="rId9"/>
    <p:sldId id="346" r:id="rId10"/>
    <p:sldId id="295" r:id="rId11"/>
    <p:sldId id="296" r:id="rId12"/>
    <p:sldId id="347" r:id="rId13"/>
    <p:sldId id="297" r:id="rId14"/>
    <p:sldId id="298" r:id="rId15"/>
    <p:sldId id="348" r:id="rId16"/>
    <p:sldId id="299" r:id="rId17"/>
    <p:sldId id="301" r:id="rId18"/>
    <p:sldId id="343" r:id="rId19"/>
    <p:sldId id="302" r:id="rId20"/>
    <p:sldId id="304" r:id="rId21"/>
    <p:sldId id="342" r:id="rId22"/>
    <p:sldId id="305" r:id="rId23"/>
    <p:sldId id="307" r:id="rId24"/>
    <p:sldId id="341" r:id="rId25"/>
    <p:sldId id="308" r:id="rId26"/>
    <p:sldId id="310" r:id="rId27"/>
    <p:sldId id="340" r:id="rId28"/>
    <p:sldId id="311" r:id="rId29"/>
    <p:sldId id="313" r:id="rId30"/>
    <p:sldId id="339" r:id="rId31"/>
    <p:sldId id="314" r:id="rId32"/>
    <p:sldId id="316" r:id="rId33"/>
    <p:sldId id="338" r:id="rId34"/>
    <p:sldId id="317" r:id="rId35"/>
    <p:sldId id="319" r:id="rId36"/>
    <p:sldId id="337" r:id="rId37"/>
    <p:sldId id="320" r:id="rId38"/>
    <p:sldId id="322" r:id="rId39"/>
    <p:sldId id="336" r:id="rId40"/>
    <p:sldId id="323" r:id="rId41"/>
    <p:sldId id="325" r:id="rId42"/>
    <p:sldId id="335" r:id="rId43"/>
    <p:sldId id="326" r:id="rId44"/>
    <p:sldId id="328" r:id="rId45"/>
    <p:sldId id="334" r:id="rId46"/>
    <p:sldId id="329" r:id="rId47"/>
    <p:sldId id="331" r:id="rId48"/>
    <p:sldId id="333" r:id="rId49"/>
    <p:sldId id="332" r:id="rId50"/>
    <p:sldId id="351" r:id="rId51"/>
  </p:sldIdLst>
  <p:sldSz cx="12195175" cy="6859588"/>
  <p:notesSz cx="6797675" cy="9926638"/>
  <p:custDataLst>
    <p:tags r:id="rId53"/>
  </p:custDataLst>
  <p:defaultTextStyle>
    <a:defPPr>
      <a:defRPr lang="da-DK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 userDrawn="1">
          <p15:clr>
            <a:srgbClr val="A4A3A4"/>
          </p15:clr>
        </p15:guide>
        <p15:guide id="2" pos="38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yst layout 3 - Marker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115" d="100"/>
          <a:sy n="115" d="100"/>
        </p:scale>
        <p:origin x="258" y="138"/>
      </p:cViewPr>
      <p:guideLst>
        <p:guide orient="horz" pos="2161"/>
        <p:guide pos="38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gs" Target="tags/tag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DBD80-1A18-40A8-8E8C-81B16990B284}" type="datetimeFigureOut">
              <a:rPr lang="da-DK" smtClean="0"/>
              <a:t>18-06-2021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5DAE1-4DBC-4EBB-A0F7-2243D879E8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388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_RM-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 userDrawn="1"/>
        </p:nvSpPr>
        <p:spPr>
          <a:xfrm>
            <a:off x="1" y="0"/>
            <a:ext cx="12195175" cy="6859588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pic>
        <p:nvPicPr>
          <p:cNvPr id="3" name="Billede 2"/>
          <p:cNvPicPr preferRelativeResize="0"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400" y="1989634"/>
            <a:ext cx="4861361" cy="2342510"/>
          </a:xfrm>
          <a:prstGeom prst="rect">
            <a:avLst/>
          </a:prstGeom>
        </p:spPr>
      </p:pic>
      <p:sp>
        <p:nvSpPr>
          <p:cNvPr id="7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694877" y="5342988"/>
            <a:ext cx="10805419" cy="637334"/>
          </a:xfrm>
        </p:spPr>
        <p:txBody>
          <a:bodyPr anchor="t"/>
          <a:lstStyle>
            <a:lvl1pPr marL="0" indent="0" algn="ctr">
              <a:buFont typeface="Wingdings" pitchFamily="2" charset="2"/>
              <a:buNone/>
              <a:tabLst>
                <a:tab pos="1168400" algn="l"/>
              </a:tabLst>
              <a:defRPr sz="26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Skriv titel her</a:t>
            </a:r>
          </a:p>
        </p:txBody>
      </p:sp>
    </p:spTree>
    <p:extLst>
      <p:ext uri="{BB962C8B-B14F-4D97-AF65-F5344CB8AC3E}">
        <p14:creationId xmlns:p14="http://schemas.microsoft.com/office/powerpoint/2010/main" val="4188144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accent3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Clr>
                <a:schemeClr val="bg1"/>
              </a:buClr>
              <a:buFont typeface="Wingdings" panose="05000000000000000000" pitchFamily="2" charset="2"/>
              <a:buNone/>
              <a:defRPr/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  <a:p>
            <a:pPr lvl="2"/>
            <a:r>
              <a:rPr lang="da-DK" altLang="da-DK" dirty="0" smtClean="0"/>
              <a:t>andet niveau</a:t>
            </a:r>
          </a:p>
          <a:p>
            <a:pPr lvl="3"/>
            <a:r>
              <a:rPr lang="da-DK" altLang="da-DK" dirty="0" smtClean="0"/>
              <a:t>tredje niveau</a:t>
            </a:r>
          </a:p>
          <a:p>
            <a:pPr lvl="4"/>
            <a:r>
              <a:rPr lang="da-DK" altLang="da-DK" dirty="0" smtClean="0"/>
              <a:t>fjerde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20187" y="1188000"/>
            <a:ext cx="100826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 smtClean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303816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PE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accent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Clr>
                <a:schemeClr val="bg1"/>
              </a:buClr>
              <a:buFont typeface="Wingdings" panose="05000000000000000000" pitchFamily="2" charset="2"/>
              <a:buNone/>
              <a:defRPr>
                <a:solidFill>
                  <a:schemeClr val="bg2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2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2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  <a:p>
            <a:pPr lvl="2"/>
            <a:r>
              <a:rPr lang="da-DK" altLang="da-DK" dirty="0" smtClean="0"/>
              <a:t>andet niveau</a:t>
            </a:r>
          </a:p>
          <a:p>
            <a:pPr lvl="3"/>
            <a:r>
              <a:rPr lang="da-DK" altLang="da-DK" dirty="0" smtClean="0"/>
              <a:t>tredje niveau</a:t>
            </a:r>
          </a:p>
          <a:p>
            <a:pPr lvl="4"/>
            <a:r>
              <a:rPr lang="da-DK" altLang="da-DK" dirty="0" smtClean="0"/>
              <a:t>fjerde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20187" y="1188000"/>
            <a:ext cx="100826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 smtClean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3633961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tekst, overskrift og indhold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281" y="1800000"/>
            <a:ext cx="10083938" cy="720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11" hasCustomPrompt="1"/>
          </p:nvPr>
        </p:nvSpPr>
        <p:spPr>
          <a:xfrm>
            <a:off x="720281" y="2700000"/>
            <a:ext cx="10083938" cy="3600000"/>
          </a:xfrm>
        </p:spPr>
        <p:txBody>
          <a:bodyPr anchor="t" anchorCtr="0"/>
          <a:lstStyle/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  <a:p>
            <a:pPr lvl="2"/>
            <a:r>
              <a:rPr lang="da-DK" altLang="da-DK" dirty="0" smtClean="0"/>
              <a:t>andet niveau</a:t>
            </a:r>
          </a:p>
          <a:p>
            <a:pPr lvl="3"/>
            <a:r>
              <a:rPr lang="da-DK" altLang="da-DK" dirty="0" smtClean="0"/>
              <a:t>tredje niveau</a:t>
            </a:r>
          </a:p>
          <a:p>
            <a:pPr lvl="4"/>
            <a:r>
              <a:rPr lang="da-DK" altLang="da-DK" dirty="0" smtClean="0"/>
              <a:t>fjerde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188001"/>
            <a:ext cx="2503151" cy="453179"/>
          </a:xfrm>
          <a:solidFill>
            <a:schemeClr val="accent3"/>
          </a:solidFill>
          <a:ln>
            <a:noFill/>
          </a:ln>
        </p:spPr>
        <p:txBody>
          <a:bodyPr wrap="none" lIns="720000" tIns="71998" rIns="180000" bIns="71998">
            <a:sp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</a:defRPr>
            </a:lvl1pPr>
            <a:lvl2pPr marL="833946" indent="0">
              <a:buNone/>
              <a:defRPr b="1">
                <a:solidFill>
                  <a:schemeClr val="bg1"/>
                </a:solidFill>
              </a:defRPr>
            </a:lvl2pPr>
            <a:lvl3pPr marL="1549361" indent="0">
              <a:buNone/>
              <a:defRPr b="1">
                <a:solidFill>
                  <a:schemeClr val="bg1"/>
                </a:solidFill>
              </a:defRPr>
            </a:lvl3pPr>
            <a:lvl4pPr marL="2279592" indent="0">
              <a:buNone/>
              <a:defRPr b="1">
                <a:solidFill>
                  <a:schemeClr val="bg1"/>
                </a:solidFill>
              </a:defRPr>
            </a:lvl4pPr>
            <a:lvl5pPr marL="2874361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 smtClean="0"/>
              <a:t>SKRIV HER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5870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i bredformat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 hasCustomPrompt="1"/>
          </p:nvPr>
        </p:nvSpPr>
        <p:spPr>
          <a:xfrm>
            <a:off x="1" y="576000"/>
            <a:ext cx="12195175" cy="5940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 smtClean="0"/>
              <a:t>Klik på ikonet for 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1483631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i højformat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 hasCustomPrompt="1"/>
          </p:nvPr>
        </p:nvSpPr>
        <p:spPr>
          <a:xfrm>
            <a:off x="3421336" y="576000"/>
            <a:ext cx="4501758" cy="5940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 smtClean="0"/>
              <a:t>Klik på ikonet </a:t>
            </a:r>
            <a:br>
              <a:rPr lang="da-DK" dirty="0" smtClean="0"/>
            </a:br>
            <a:r>
              <a:rPr lang="da-DK" dirty="0" smtClean="0"/>
              <a:t>for at tilføje et billede</a:t>
            </a: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</p:txBody>
      </p:sp>
      <p:sp>
        <p:nvSpPr>
          <p:cNvPr id="3" name="Tekstboks 2"/>
          <p:cNvSpPr txBox="1"/>
          <p:nvPr userDrawn="1"/>
        </p:nvSpPr>
        <p:spPr>
          <a:xfrm>
            <a:off x="-1489231" y="3141698"/>
            <a:ext cx="1152428" cy="4309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900" dirty="0" smtClean="0"/>
              <a:t>Foto kan også placeres længere til venstre på siden</a:t>
            </a:r>
            <a:endParaRPr lang="da-DK" sz="900" dirty="0"/>
          </a:p>
        </p:txBody>
      </p:sp>
    </p:spTree>
    <p:extLst>
      <p:ext uri="{BB962C8B-B14F-4D97-AF65-F5344CB8AC3E}">
        <p14:creationId xmlns:p14="http://schemas.microsoft.com/office/powerpoint/2010/main" val="2005836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med overskrift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/>
          </p:cNvSpPr>
          <p:nvPr>
            <p:ph type="pic" idx="11" hasCustomPrompt="1"/>
          </p:nvPr>
        </p:nvSpPr>
        <p:spPr>
          <a:xfrm>
            <a:off x="720281" y="1800000"/>
            <a:ext cx="10083938" cy="4176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 smtClean="0"/>
              <a:t>Klik på ikonet for 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</p:txBody>
      </p:sp>
      <p:sp>
        <p:nvSpPr>
          <p:cNvPr id="3" name="Titel 1"/>
          <p:cNvSpPr>
            <a:spLocks noGrp="1" noChangeAspect="1"/>
          </p:cNvSpPr>
          <p:nvPr>
            <p:ph type="title" hasCustomPrompt="1"/>
          </p:nvPr>
        </p:nvSpPr>
        <p:spPr>
          <a:xfrm>
            <a:off x="720281" y="828000"/>
            <a:ext cx="10083938" cy="900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2" hasCustomPrompt="1"/>
          </p:nvPr>
        </p:nvSpPr>
        <p:spPr>
          <a:xfrm>
            <a:off x="720281" y="6048001"/>
            <a:ext cx="10083938" cy="36008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  <a:lvl2pPr marL="833946" indent="0">
              <a:buNone/>
              <a:defRPr sz="1900">
                <a:solidFill>
                  <a:schemeClr val="tx1"/>
                </a:solidFill>
              </a:defRPr>
            </a:lvl2pPr>
            <a:lvl3pPr marL="1549361" indent="0">
              <a:buNone/>
              <a:defRPr sz="1900">
                <a:solidFill>
                  <a:schemeClr val="tx1"/>
                </a:solidFill>
              </a:defRPr>
            </a:lvl3pPr>
            <a:lvl4pPr marL="2279592" indent="0">
              <a:buNone/>
              <a:defRPr sz="1900">
                <a:solidFill>
                  <a:schemeClr val="tx1"/>
                </a:solidFill>
              </a:defRPr>
            </a:lvl4pPr>
            <a:lvl5pPr marL="2874361" indent="0">
              <a:buNone/>
              <a:defRPr sz="1900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 smtClean="0"/>
              <a:t>Skriv tekst her</a:t>
            </a:r>
          </a:p>
        </p:txBody>
      </p:sp>
    </p:spTree>
    <p:extLst>
      <p:ext uri="{BB962C8B-B14F-4D97-AF65-F5344CB8AC3E}">
        <p14:creationId xmlns:p14="http://schemas.microsoft.com/office/powerpoint/2010/main" val="1713122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på hele format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billede 2"/>
          <p:cNvSpPr>
            <a:spLocks noGrp="1"/>
          </p:cNvSpPr>
          <p:nvPr>
            <p:ph type="pic" idx="11" hasCustomPrompt="1"/>
          </p:nvPr>
        </p:nvSpPr>
        <p:spPr>
          <a:xfrm>
            <a:off x="1" y="0"/>
            <a:ext cx="12195175" cy="6859588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 smtClean="0"/>
              <a:t>Klik på ikonet for 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00121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ChangeAspect="1"/>
          </p:cNvSpPr>
          <p:nvPr>
            <p:ph type="title" hasCustomPrompt="1"/>
          </p:nvPr>
        </p:nvSpPr>
        <p:spPr>
          <a:xfrm>
            <a:off x="720281" y="1188000"/>
            <a:ext cx="10083938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234546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8513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højformat - overskrift og 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01758" y="1908000"/>
            <a:ext cx="6302461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501758" y="2880000"/>
            <a:ext cx="3061195" cy="331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444500" indent="-263525">
              <a:tabLst/>
              <a:defRPr sz="2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743024" y="2880000"/>
            <a:ext cx="3061195" cy="331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444500" indent="-263525">
              <a:defRPr sz="2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0" y="1"/>
            <a:ext cx="4141617" cy="6859588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9017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MIDT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422" y="3600000"/>
            <a:ext cx="9723797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422" y="5112001"/>
            <a:ext cx="9723797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 smtClean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88667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højformat - overskrift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01758" y="1908000"/>
            <a:ext cx="6302461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501758" y="2880000"/>
            <a:ext cx="6302461" cy="331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1079500" indent="-246063">
              <a:defRPr sz="2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0" y="0"/>
            <a:ext cx="4141617" cy="6859588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188584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bredformat - overskrift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281" y="1188000"/>
            <a:ext cx="10083938" cy="54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562953" y="1800000"/>
            <a:ext cx="3241266" cy="439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444500" indent="-263525">
              <a:defRPr sz="2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720281" y="1800000"/>
            <a:ext cx="6662602" cy="4392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 smtClean="0"/>
              <a:t>Klik på ikonet for 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24582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281" y="1188000"/>
            <a:ext cx="10083938" cy="900000"/>
          </a:xfrm>
        </p:spPr>
        <p:txBody>
          <a:bodyPr anchor="t" anchorCtr="0"/>
          <a:lstStyle>
            <a:lvl1pPr>
              <a:defRPr baseline="0"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3" name="Pladsholder til indhold 2"/>
          <p:cNvSpPr>
            <a:spLocks noGrp="1" noChangeAspect="1"/>
          </p:cNvSpPr>
          <p:nvPr>
            <p:ph sz="half" idx="1" hasCustomPrompt="1"/>
          </p:nvPr>
        </p:nvSpPr>
        <p:spPr>
          <a:xfrm>
            <a:off x="720281" y="2159502"/>
            <a:ext cx="4861898" cy="4032000"/>
          </a:xfrm>
        </p:spPr>
        <p:txBody>
          <a:bodyPr anchor="t" anchorCtr="0"/>
          <a:lstStyle>
            <a:lvl1pPr>
              <a:defRPr sz="3200"/>
            </a:lvl1pPr>
            <a:lvl2pPr marL="715963" indent="-271463">
              <a:defRPr sz="2600"/>
            </a:lvl2pPr>
            <a:lvl3pPr marL="985838" indent="-269875">
              <a:defRPr sz="2600"/>
            </a:lvl3pPr>
            <a:lvl4pPr marL="1343025" indent="-269875">
              <a:defRPr sz="2200"/>
            </a:lvl4pPr>
            <a:lvl5pPr marL="1701800" indent="-269875">
              <a:defRPr sz="18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</p:txBody>
      </p:sp>
      <p:sp>
        <p:nvSpPr>
          <p:cNvPr id="6" name="Pladsholder til indhold 2"/>
          <p:cNvSpPr>
            <a:spLocks noGrp="1" noChangeAspect="1"/>
          </p:cNvSpPr>
          <p:nvPr>
            <p:ph sz="half" idx="10" hasCustomPrompt="1"/>
          </p:nvPr>
        </p:nvSpPr>
        <p:spPr>
          <a:xfrm>
            <a:off x="5942321" y="2160000"/>
            <a:ext cx="4861898" cy="4032000"/>
          </a:xfrm>
        </p:spPr>
        <p:txBody>
          <a:bodyPr anchor="t" anchorCtr="0"/>
          <a:lstStyle>
            <a:lvl1pPr>
              <a:defRPr sz="3200"/>
            </a:lvl1pPr>
            <a:lvl2pPr marL="357188" indent="-357188">
              <a:defRPr sz="2600"/>
            </a:lvl2pPr>
            <a:lvl3pPr marL="715963" indent="-271463">
              <a:defRPr sz="2600"/>
            </a:lvl3pPr>
            <a:lvl4pPr marL="1343025" indent="-269875">
              <a:defRPr sz="2200"/>
            </a:lvl4pPr>
            <a:lvl5pPr marL="1701800" indent="-269875">
              <a:defRPr sz="18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2"/>
            <a:r>
              <a:rPr lang="da-DK" altLang="da-DK" dirty="0" smtClean="0"/>
              <a:t>første niveau</a:t>
            </a:r>
          </a:p>
        </p:txBody>
      </p:sp>
    </p:spTree>
    <p:extLst>
      <p:ext uri="{BB962C8B-B14F-4D97-AF65-F5344CB8AC3E}">
        <p14:creationId xmlns:p14="http://schemas.microsoft.com/office/powerpoint/2010/main" val="12856958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verskrift og tre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281" y="1188000"/>
            <a:ext cx="10083938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720281" y="2159502"/>
            <a:ext cx="3241266" cy="403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444500" indent="-263525">
              <a:defRPr sz="2200"/>
            </a:lvl2pPr>
            <a:lvl3pPr marL="1549361" indent="0">
              <a:buNone/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141617" y="2160000"/>
            <a:ext cx="3241266" cy="403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444500" indent="-263525">
              <a:defRPr sz="2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562953" y="2160000"/>
            <a:ext cx="3241266" cy="403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444500" indent="-263525">
              <a:defRPr sz="2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</p:txBody>
      </p:sp>
    </p:spTree>
    <p:extLst>
      <p:ext uri="{BB962C8B-B14F-4D97-AF65-F5344CB8AC3E}">
        <p14:creationId xmlns:p14="http://schemas.microsoft.com/office/powerpoint/2010/main" val="41668018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re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281" y="1188000"/>
            <a:ext cx="10083938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 smtClean="0"/>
              <a:t>Skriv overskrift her</a:t>
            </a:r>
            <a:endParaRPr lang="da-DK" dirty="0"/>
          </a:p>
        </p:txBody>
      </p:sp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281" y="2160000"/>
            <a:ext cx="3241266" cy="4032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10" name="Pladsholder til billede 8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4141617" y="2160000"/>
            <a:ext cx="3241266" cy="4032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2953" y="2160000"/>
            <a:ext cx="3241266" cy="4032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751757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leder - høj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281" y="576000"/>
            <a:ext cx="3241266" cy="594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6" name="Pladsholder til billede 8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4141617" y="576000"/>
            <a:ext cx="3241266" cy="594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7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2953" y="576000"/>
            <a:ext cx="3241266" cy="594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305593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m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281" y="57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7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2953" y="576000"/>
            <a:ext cx="3241266" cy="594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5" name="Pladsholder til billede 8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720281" y="363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4141617" y="57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12" name="Pladsholder til billede 8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141617" y="363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707252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s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281" y="57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5" name="Pladsholder til billede 8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720281" y="363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4141617" y="57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12" name="Pladsholder til billede 8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141617" y="363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8" name="Pladsholder til billede 8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7562953" y="57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10" name="Pladsholder til billede 8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7562953" y="3636000"/>
            <a:ext cx="3241266" cy="2880000"/>
          </a:xfr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da-DK" dirty="0" smtClean="0"/>
              <a:t>Klik på ikonet for </a:t>
            </a:r>
            <a:br>
              <a:rPr lang="da-DK" dirty="0" smtClean="0"/>
            </a:br>
            <a:r>
              <a:rPr lang="da-DK" dirty="0" smtClean="0"/>
              <a:t>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33279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LYS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accent1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422" y="3600000"/>
            <a:ext cx="9723797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422" y="5112001"/>
            <a:ext cx="9723797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 smtClean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1092917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accent3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422" y="3600000"/>
            <a:ext cx="9723797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422" y="5112001"/>
            <a:ext cx="9723797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 smtClean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1729124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PE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accent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422" y="3600000"/>
            <a:ext cx="9723797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 smtClean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422" y="5112001"/>
            <a:ext cx="9723797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 smtClean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2085756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20187" y="1188000"/>
            <a:ext cx="100826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da-DK" altLang="da-DK" dirty="0" smtClean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20187" y="2159502"/>
            <a:ext cx="10082625" cy="4032000"/>
          </a:xfrm>
        </p:spPr>
        <p:txBody>
          <a:bodyPr/>
          <a:lstStyle>
            <a:lvl1pPr marL="457200" indent="-457200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1pPr>
            <a:lvl2pPr marL="1198003" indent="-364058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2pPr>
            <a:lvl3pPr marL="1790655" indent="-241294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3pPr>
            <a:lvl4pPr marL="2523004" indent="-243411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4pPr>
            <a:lvl5pPr marL="3160111" indent="-285750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  <a:p>
            <a:pPr lvl="2"/>
            <a:r>
              <a:rPr lang="da-DK" altLang="da-DK" dirty="0" smtClean="0"/>
              <a:t>andet niveau</a:t>
            </a:r>
          </a:p>
          <a:p>
            <a:pPr lvl="3"/>
            <a:r>
              <a:rPr lang="da-DK" altLang="da-DK" dirty="0" smtClean="0"/>
              <a:t>tredje niveau</a:t>
            </a:r>
          </a:p>
          <a:p>
            <a:pPr lvl="4"/>
            <a:r>
              <a:rPr lang="da-DK" altLang="da-DK" dirty="0" smtClean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2430491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MIDT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bg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457200" indent="-457200">
              <a:buClr>
                <a:schemeClr val="accent6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  <a:p>
            <a:pPr lvl="2"/>
            <a:r>
              <a:rPr lang="da-DK" altLang="da-DK" dirty="0" smtClean="0"/>
              <a:t>andet niveau</a:t>
            </a:r>
          </a:p>
          <a:p>
            <a:pPr lvl="3"/>
            <a:r>
              <a:rPr lang="da-DK" altLang="da-DK" dirty="0" smtClean="0"/>
              <a:t>tredje niveau</a:t>
            </a:r>
          </a:p>
          <a:p>
            <a:pPr lvl="4"/>
            <a:r>
              <a:rPr lang="da-DK" altLang="da-DK" dirty="0" smtClean="0"/>
              <a:t>fjerde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20187" y="1188000"/>
            <a:ext cx="100826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pPr lvl="0"/>
            <a:r>
              <a:rPr lang="da-DK" altLang="da-DK" dirty="0" smtClean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874690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MIDT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20187" y="1188000"/>
            <a:ext cx="100826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 smtClean="0"/>
              <a:t>Skriv overskrift her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20187" y="2159502"/>
            <a:ext cx="10082625" cy="4032000"/>
          </a:xfrm>
        </p:spPr>
        <p:txBody>
          <a:bodyPr/>
          <a:lstStyle>
            <a:lvl1pPr marL="457200" indent="-457200">
              <a:buClr>
                <a:schemeClr val="bg1"/>
              </a:buClr>
              <a:buFont typeface="Wingdings" panose="05000000000000000000" pitchFamily="2" charset="2"/>
              <a:buChar char="§"/>
              <a:defRPr>
                <a:solidFill>
                  <a:schemeClr val="bg2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2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2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2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  <a:p>
            <a:pPr lvl="2"/>
            <a:r>
              <a:rPr lang="da-DK" altLang="da-DK" dirty="0" smtClean="0"/>
              <a:t>andet niveau</a:t>
            </a:r>
          </a:p>
          <a:p>
            <a:pPr lvl="3"/>
            <a:r>
              <a:rPr lang="da-DK" altLang="da-DK" dirty="0" smtClean="0"/>
              <a:t>tredje niveau</a:t>
            </a:r>
          </a:p>
          <a:p>
            <a:pPr lvl="4"/>
            <a:r>
              <a:rPr lang="da-DK" altLang="da-DK" dirty="0" smtClean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3164536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LYS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1" y="576000"/>
            <a:ext cx="12195175" cy="5940000"/>
          </a:xfrm>
          <a:prstGeom prst="rect">
            <a:avLst/>
          </a:prstGeom>
          <a:solidFill>
            <a:schemeClr val="accent1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20187" y="1188000"/>
            <a:ext cx="100826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da-DK" altLang="da-DK" dirty="0" smtClean="0"/>
              <a:t>Skriv overskrift her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20187" y="2159502"/>
            <a:ext cx="10082625" cy="4032000"/>
          </a:xfrm>
        </p:spPr>
        <p:txBody>
          <a:bodyPr/>
          <a:lstStyle>
            <a:lvl1pPr marL="0" indent="0">
              <a:buClr>
                <a:schemeClr val="bg1"/>
              </a:buClr>
              <a:buFont typeface="Wingdings" panose="05000000000000000000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  <a:p>
            <a:pPr lvl="1"/>
            <a:r>
              <a:rPr lang="da-DK" altLang="da-DK" dirty="0" smtClean="0"/>
              <a:t>første niveau</a:t>
            </a:r>
          </a:p>
          <a:p>
            <a:pPr lvl="2"/>
            <a:r>
              <a:rPr lang="da-DK" altLang="da-DK" dirty="0" smtClean="0"/>
              <a:t>andet niveau</a:t>
            </a:r>
          </a:p>
          <a:p>
            <a:pPr lvl="3"/>
            <a:r>
              <a:rPr lang="da-DK" altLang="da-DK" dirty="0" smtClean="0"/>
              <a:t>tredje niveau</a:t>
            </a:r>
          </a:p>
          <a:p>
            <a:pPr lvl="4"/>
            <a:r>
              <a:rPr lang="da-DK" altLang="da-DK" dirty="0" smtClean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303438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720187" y="1188000"/>
            <a:ext cx="10082625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 smtClean="0"/>
              <a:t>Skriv overskrift her</a:t>
            </a:r>
          </a:p>
        </p:txBody>
      </p:sp>
      <p:sp>
        <p:nvSpPr>
          <p:cNvPr id="37893" name="Rectangle 5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720187" y="2159502"/>
            <a:ext cx="10082625" cy="4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 smtClean="0"/>
              <a:t>Skriv tekst</a:t>
            </a:r>
          </a:p>
          <a:p>
            <a:pPr lvl="1"/>
            <a:r>
              <a:rPr lang="da-DK" altLang="da-DK" dirty="0" smtClean="0"/>
              <a:t>skriv tekst i </a:t>
            </a:r>
            <a:r>
              <a:rPr lang="da-DK" altLang="da-DK" dirty="0" err="1" smtClean="0"/>
              <a:t>bullit</a:t>
            </a:r>
            <a:r>
              <a:rPr lang="da-DK" altLang="da-DK" dirty="0" smtClean="0"/>
              <a:t>-form</a:t>
            </a:r>
          </a:p>
          <a:p>
            <a:pPr lvl="2"/>
            <a:r>
              <a:rPr lang="da-DK" altLang="da-DK" dirty="0" smtClean="0"/>
              <a:t>andet niveau</a:t>
            </a:r>
          </a:p>
          <a:p>
            <a:pPr lvl="3"/>
            <a:r>
              <a:rPr lang="da-DK" altLang="da-DK" dirty="0" smtClean="0"/>
              <a:t>tredje niveau</a:t>
            </a:r>
          </a:p>
          <a:p>
            <a:pPr lvl="4"/>
            <a:r>
              <a:rPr lang="da-DK" altLang="da-DK" dirty="0" smtClean="0"/>
              <a:t>fjerde niveau</a:t>
            </a:r>
          </a:p>
        </p:txBody>
      </p:sp>
      <p:sp>
        <p:nvSpPr>
          <p:cNvPr id="26" name="Rectangle 7"/>
          <p:cNvSpPr txBox="1">
            <a:spLocks noChangeArrowheads="1"/>
          </p:cNvSpPr>
          <p:nvPr/>
        </p:nvSpPr>
        <p:spPr bwMode="auto">
          <a:xfrm>
            <a:off x="8967502" y="6444000"/>
            <a:ext cx="3099607" cy="30804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a-DK"/>
            </a:defPPr>
            <a:lvl1pPr marL="0" algn="r" defTabSz="914400" rtl="0" eaLnBrk="0" latinLnBrk="0" hangingPunct="0">
              <a:defRPr sz="9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66C9427-3C37-4B67-A51B-8175507267F1}" type="slidenum">
              <a:rPr lang="da-DK" altLang="da-DK" sz="800" b="1" smtClean="0">
                <a:solidFill>
                  <a:schemeClr val="bg2"/>
                </a:solidFill>
              </a:rPr>
              <a:pPr>
                <a:defRPr/>
              </a:pPr>
              <a:t>‹nr.›</a:t>
            </a:fld>
            <a:r>
              <a:rPr lang="da-DK" altLang="da-DK" sz="800" b="1" dirty="0" smtClean="0">
                <a:solidFill>
                  <a:schemeClr val="bg2"/>
                </a:solidFill>
              </a:rPr>
              <a:t>  ▪  www.regionmidtjylland.dk</a:t>
            </a:r>
            <a:endParaRPr lang="da-DK" altLang="da-DK" sz="800" b="1" dirty="0">
              <a:solidFill>
                <a:schemeClr val="bg2"/>
              </a:solidFill>
            </a:endParaRPr>
          </a:p>
        </p:txBody>
      </p:sp>
      <p:pic>
        <p:nvPicPr>
          <p:cNvPr id="2" name="Billede 1"/>
          <p:cNvPicPr preferRelativeResize="0"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387" y="108001"/>
            <a:ext cx="841687" cy="40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30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62" r:id="rId2"/>
    <p:sldLayoutId id="2147483853" r:id="rId3"/>
    <p:sldLayoutId id="2147483852" r:id="rId4"/>
    <p:sldLayoutId id="2147483861" r:id="rId5"/>
    <p:sldLayoutId id="2147483837" r:id="rId6"/>
    <p:sldLayoutId id="2147483851" r:id="rId7"/>
    <p:sldLayoutId id="2147483850" r:id="rId8"/>
    <p:sldLayoutId id="2147483868" r:id="rId9"/>
    <p:sldLayoutId id="2147483854" r:id="rId10"/>
    <p:sldLayoutId id="2147483867" r:id="rId11"/>
    <p:sldLayoutId id="2147483842" r:id="rId12"/>
    <p:sldLayoutId id="2147483838" r:id="rId13"/>
    <p:sldLayoutId id="2147483849" r:id="rId14"/>
    <p:sldLayoutId id="2147483839" r:id="rId15"/>
    <p:sldLayoutId id="2147483840" r:id="rId16"/>
    <p:sldLayoutId id="2147483844" r:id="rId17"/>
    <p:sldLayoutId id="2147483845" r:id="rId18"/>
    <p:sldLayoutId id="2147483855" r:id="rId19"/>
    <p:sldLayoutId id="2147483857" r:id="rId20"/>
    <p:sldLayoutId id="2147483859" r:id="rId21"/>
    <p:sldLayoutId id="2147483846" r:id="rId22"/>
    <p:sldLayoutId id="2147483856" r:id="rId23"/>
    <p:sldLayoutId id="2147483863" r:id="rId24"/>
    <p:sldLayoutId id="2147483864" r:id="rId25"/>
    <p:sldLayoutId id="2147483865" r:id="rId26"/>
    <p:sldLayoutId id="2147483866" r:id="rId2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5pPr>
      <a:lvl6pPr marL="609585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6pPr>
      <a:lvl7pPr marL="121917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7pPr>
      <a:lvl8pPr marL="1828754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8pPr>
      <a:lvl9pPr marL="2438339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9pPr>
    </p:titleStyle>
    <p:bodyStyle>
      <a:lvl1pPr marL="457200" marR="0" indent="-45720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20000"/>
        </a:spcAft>
        <a:buClr>
          <a:schemeClr val="accent3"/>
        </a:buClr>
        <a:buSzTx/>
        <a:buFont typeface="Wingdings" panose="05000000000000000000" pitchFamily="2" charset="2"/>
        <a:buChar char="§"/>
        <a:tabLst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198003" indent="-364058" algn="l" rtl="0" eaLnBrk="1" fontAlgn="base" hangingPunct="1">
        <a:spcBef>
          <a:spcPct val="0"/>
        </a:spcBef>
        <a:spcAft>
          <a:spcPct val="20000"/>
        </a:spcAft>
        <a:buClr>
          <a:schemeClr val="accent3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</a:defRPr>
      </a:lvl2pPr>
      <a:lvl3pPr marL="1790655" indent="-241294" algn="l" rtl="0" eaLnBrk="1" fontAlgn="base" hangingPunct="1">
        <a:spcBef>
          <a:spcPct val="0"/>
        </a:spcBef>
        <a:spcAft>
          <a:spcPct val="20000"/>
        </a:spcAft>
        <a:buClr>
          <a:schemeClr val="accent3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3pPr>
      <a:lvl4pPr marL="2523004" indent="-243411" algn="l" rtl="0" eaLnBrk="1" fontAlgn="base" hangingPunct="1">
        <a:spcBef>
          <a:spcPct val="0"/>
        </a:spcBef>
        <a:spcAft>
          <a:spcPct val="20000"/>
        </a:spcAft>
        <a:buClr>
          <a:schemeClr val="accent3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4pPr>
      <a:lvl5pPr marL="3109306" indent="-234945" algn="l" rtl="0" eaLnBrk="1" fontAlgn="base" hangingPunct="1">
        <a:spcBef>
          <a:spcPct val="0"/>
        </a:spcBef>
        <a:spcAft>
          <a:spcPct val="20000"/>
        </a:spcAft>
        <a:buClr>
          <a:schemeClr val="accent3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3718891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6pPr>
      <a:lvl7pPr marL="4328476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7pPr>
      <a:lvl8pPr marL="4938061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8pPr>
      <a:lvl9pPr marL="5547645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titel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da-DK" dirty="0" smtClean="0"/>
              <a:t>Selvevaluering af lægelig videreuddannelse – Inspektorbesøg</a:t>
            </a:r>
          </a:p>
          <a:p>
            <a:r>
              <a:rPr lang="da-DK" dirty="0" smtClean="0"/>
              <a:t>UKO Berit Skjødeberg Toftegaard, Regionshospitalet Horsens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32047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7994" y="261442"/>
            <a:ext cx="10082625" cy="504056"/>
          </a:xfrm>
        </p:spPr>
        <p:txBody>
          <a:bodyPr/>
          <a:lstStyle/>
          <a:p>
            <a:r>
              <a:rPr lang="da-DK" dirty="0" smtClean="0"/>
              <a:t>Score for </a:t>
            </a:r>
            <a:r>
              <a:rPr lang="da-DK" dirty="0" smtClean="0"/>
              <a:t>uddannelsesplan</a:t>
            </a:r>
            <a:r>
              <a:rPr lang="da-DK" dirty="0" smtClean="0"/>
              <a:t>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80963" y="2133650"/>
            <a:ext cx="11521279" cy="4633916"/>
          </a:xfrm>
        </p:spPr>
        <p:txBody>
          <a:bodyPr/>
          <a:lstStyle/>
          <a:p>
            <a:r>
              <a:rPr lang="da-DK" dirty="0" smtClean="0"/>
              <a:t>1 problematisk: </a:t>
            </a:r>
            <a:r>
              <a:rPr lang="da-DK" dirty="0"/>
              <a:t>Personlige </a:t>
            </a:r>
            <a:r>
              <a:rPr lang="da-DK" dirty="0" smtClean="0"/>
              <a:t>uddannelsesplaner </a:t>
            </a:r>
            <a:r>
              <a:rPr lang="da-DK" dirty="0"/>
              <a:t>er ikke udarbejdet eller anvendes ikke 	</a:t>
            </a:r>
            <a:r>
              <a:rPr lang="da-DK" dirty="0" smtClean="0"/>
              <a:t> </a:t>
            </a:r>
            <a:r>
              <a:rPr lang="da-DK" dirty="0"/>
              <a:t>	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2 utilstrækkelig: </a:t>
            </a:r>
            <a:r>
              <a:rPr lang="da-DK" dirty="0"/>
              <a:t>Anvendelsen er </a:t>
            </a:r>
            <a:r>
              <a:rPr lang="da-DK" dirty="0" smtClean="0"/>
              <a:t>utilstrækkelig </a:t>
            </a:r>
            <a:r>
              <a:rPr lang="da-DK" dirty="0"/>
              <a:t>- ikke alle </a:t>
            </a:r>
            <a:r>
              <a:rPr lang="da-DK" dirty="0" smtClean="0"/>
              <a:t>uddannelseslæger </a:t>
            </a:r>
            <a:r>
              <a:rPr lang="da-DK" dirty="0"/>
              <a:t>har en </a:t>
            </a:r>
            <a:r>
              <a:rPr lang="da-DK" dirty="0" smtClean="0"/>
              <a:t>uddannelsesplan 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3 </a:t>
            </a:r>
            <a:r>
              <a:rPr lang="da-DK" dirty="0" smtClean="0"/>
              <a:t>tilstrækkelig: </a:t>
            </a:r>
            <a:r>
              <a:rPr lang="da-DK" dirty="0"/>
              <a:t>Anvendelsen er </a:t>
            </a:r>
            <a:r>
              <a:rPr lang="da-DK" dirty="0" smtClean="0"/>
              <a:t>tilstrækkelig </a:t>
            </a:r>
            <a:r>
              <a:rPr lang="da-DK" dirty="0"/>
              <a:t>- alle </a:t>
            </a:r>
            <a:r>
              <a:rPr lang="da-DK" dirty="0" smtClean="0"/>
              <a:t>uddannelseslæger </a:t>
            </a:r>
            <a:r>
              <a:rPr lang="da-DK" dirty="0"/>
              <a:t>har en </a:t>
            </a:r>
            <a:r>
              <a:rPr lang="da-DK" dirty="0" smtClean="0"/>
              <a:t>uddannelsesplan </a:t>
            </a:r>
            <a:r>
              <a:rPr lang="da-DK" dirty="0"/>
              <a:t>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4 særdeles god: </a:t>
            </a:r>
            <a:r>
              <a:rPr lang="da-DK" dirty="0"/>
              <a:t>Uddannelsesplaner indgår som et dynamisk redskab i uddannelsen af alle </a:t>
            </a:r>
            <a:r>
              <a:rPr lang="da-DK" dirty="0" smtClean="0"/>
              <a:t>uddannelseslæger</a:t>
            </a: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75436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6947" y="333450"/>
            <a:ext cx="11449272" cy="936104"/>
          </a:xfrm>
        </p:spPr>
        <p:txBody>
          <a:bodyPr/>
          <a:lstStyle/>
          <a:p>
            <a:r>
              <a:rPr lang="da-DK" sz="4000" dirty="0" smtClean="0"/>
              <a:t>Tema 4 </a:t>
            </a:r>
            <a:r>
              <a:rPr lang="da-DK" sz="4000" dirty="0"/>
              <a:t>Medicinsk ekspert/ </a:t>
            </a:r>
            <a:r>
              <a:rPr lang="da-DK" sz="4000" dirty="0" smtClean="0"/>
              <a:t>lægefaglig</a:t>
            </a:r>
            <a:r>
              <a:rPr lang="da-DK" b="0" dirty="0"/>
              <a:t>	</a:t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36947" y="1053530"/>
            <a:ext cx="11377264" cy="5137972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Læring i denne rolle er helt central og skal opfylde målene i afdelingens </a:t>
            </a:r>
            <a:r>
              <a:rPr lang="da-DK" dirty="0" smtClean="0"/>
              <a:t>uddannelsesprogram</a:t>
            </a:r>
            <a:r>
              <a:rPr lang="da-DK" dirty="0"/>
              <a:t>. 	</a:t>
            </a:r>
          </a:p>
          <a:p>
            <a:pPr marL="0" indent="0">
              <a:buNone/>
            </a:pPr>
            <a:r>
              <a:rPr lang="da-DK" dirty="0" smtClean="0"/>
              <a:t> </a:t>
            </a: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2006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6947" y="333450"/>
            <a:ext cx="11449272" cy="936104"/>
          </a:xfrm>
        </p:spPr>
        <p:txBody>
          <a:bodyPr/>
          <a:lstStyle/>
          <a:p>
            <a:r>
              <a:rPr lang="da-DK" dirty="0" smtClean="0"/>
              <a:t>Medicinsk </a:t>
            </a:r>
            <a:r>
              <a:rPr lang="da-DK" dirty="0"/>
              <a:t>ekspert/ </a:t>
            </a:r>
            <a:r>
              <a:rPr lang="da-DK" dirty="0" smtClean="0"/>
              <a:t>lægefaglig udfoldet</a:t>
            </a:r>
            <a:r>
              <a:rPr lang="da-DK" b="0" dirty="0"/>
              <a:t/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36947" y="1053530"/>
            <a:ext cx="11377264" cy="5137972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 smtClean="0"/>
              <a:t> </a:t>
            </a: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275765" y="1701602"/>
            <a:ext cx="110172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Den medicinske ekspertrolle omfatter lægelige kerneydelser inden for det enkelte speciale på forskellige niveauer. </a:t>
            </a:r>
            <a:endParaRPr lang="da-DK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Temascoringen 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bør derfor afspejle læringen i dette meget centrale område, og enhver uddannelsesafdeling bør kunne sikre dette på et tilfredsstillende niveau. </a:t>
            </a:r>
            <a:endParaRPr lang="da-DK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26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6" y="261442"/>
            <a:ext cx="11138041" cy="504056"/>
          </a:xfrm>
        </p:spPr>
        <p:txBody>
          <a:bodyPr/>
          <a:lstStyle/>
          <a:p>
            <a:r>
              <a:rPr lang="da-DK" dirty="0" smtClean="0"/>
              <a:t>Score for medicinsk ekspert/lægefaglig: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90430" y="1989634"/>
            <a:ext cx="11282056" cy="4633916"/>
          </a:xfrm>
        </p:spPr>
        <p:txBody>
          <a:bodyPr/>
          <a:lstStyle/>
          <a:p>
            <a:r>
              <a:rPr lang="da-DK" dirty="0" smtClean="0"/>
              <a:t>1 problematisk: </a:t>
            </a:r>
            <a:r>
              <a:rPr lang="da-DK" dirty="0"/>
              <a:t>Uddannelseslæger </a:t>
            </a:r>
            <a:r>
              <a:rPr lang="da-DK" dirty="0" smtClean="0"/>
              <a:t>oplæres </a:t>
            </a:r>
            <a:r>
              <a:rPr lang="da-DK" dirty="0"/>
              <a:t>ikke 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2 utilstrækkelig: </a:t>
            </a:r>
            <a:r>
              <a:rPr lang="da-DK" dirty="0"/>
              <a:t>Oplæring af uddannelses-læger er utilstrækkelig 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3 tilstrækkelig: </a:t>
            </a:r>
            <a:r>
              <a:rPr lang="da-DK" dirty="0"/>
              <a:t>Oplæring af </a:t>
            </a:r>
            <a:r>
              <a:rPr lang="da-DK" dirty="0" smtClean="0"/>
              <a:t>uddannelseslæger </a:t>
            </a:r>
            <a:r>
              <a:rPr lang="da-DK" dirty="0"/>
              <a:t>er tilstrækkelig 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4 særdeles god: </a:t>
            </a:r>
            <a:r>
              <a:rPr lang="da-DK" dirty="0"/>
              <a:t>Uddannelseslæger </a:t>
            </a:r>
            <a:r>
              <a:rPr lang="da-DK" dirty="0" smtClean="0"/>
              <a:t>oplæres </a:t>
            </a:r>
            <a:r>
              <a:rPr lang="da-DK" dirty="0"/>
              <a:t>systematisk på højt fagligt niveau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86309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7" y="333450"/>
            <a:ext cx="10082625" cy="936104"/>
          </a:xfrm>
        </p:spPr>
        <p:txBody>
          <a:bodyPr/>
          <a:lstStyle/>
          <a:p>
            <a:r>
              <a:rPr lang="da-DK" sz="4000" dirty="0" smtClean="0"/>
              <a:t>Tema 5 Kommunikator </a:t>
            </a:r>
            <a:r>
              <a:rPr lang="da-DK" b="0" dirty="0"/>
              <a:t>	</a:t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20187" y="1557586"/>
            <a:ext cx="10082625" cy="4633916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Læring </a:t>
            </a:r>
            <a:r>
              <a:rPr lang="da-DK" dirty="0"/>
              <a:t>i rollen som kommunikator kan godt </a:t>
            </a:r>
            <a:r>
              <a:rPr lang="da-DK" dirty="0" smtClean="0"/>
              <a:t>være tilfredsstillende, </a:t>
            </a:r>
            <a:r>
              <a:rPr lang="da-DK" dirty="0"/>
              <a:t>hvis den opøves og </a:t>
            </a:r>
            <a:r>
              <a:rPr lang="da-DK" dirty="0" smtClean="0"/>
              <a:t>vurderes </a:t>
            </a:r>
            <a:r>
              <a:rPr lang="da-DK" dirty="0"/>
              <a:t>i sammenhæng med andre roller, såsom samarbejder, underviser, sundhedsfremmer mv. 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14110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2931" y="261442"/>
            <a:ext cx="10082625" cy="936104"/>
          </a:xfrm>
        </p:spPr>
        <p:txBody>
          <a:bodyPr/>
          <a:lstStyle/>
          <a:p>
            <a:r>
              <a:rPr lang="da-DK" dirty="0" smtClean="0"/>
              <a:t>Kommunikator udfoldet</a:t>
            </a:r>
            <a:r>
              <a:rPr lang="da-DK" b="0" dirty="0"/>
              <a:t>	</a:t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20187" y="1557586"/>
            <a:ext cx="10082625" cy="4633916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121675" y="981522"/>
            <a:ext cx="102251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Fremlægger uddannelseslæger patienter 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ved 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konferencer (evt. brug af ISBAR)?</a:t>
            </a:r>
          </a:p>
          <a:p>
            <a:endParaRPr lang="da-DK" sz="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Bruges </a:t>
            </a:r>
            <a:r>
              <a:rPr lang="da-DK" i="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closed</a:t>
            </a:r>
            <a:r>
              <a:rPr lang="da-DK" i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loop 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tilspidsede situationer? </a:t>
            </a:r>
            <a:endParaRPr lang="da-DK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sz="80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Får uddannelseslægen feedback på 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samtaler med 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patienter/pårørende? </a:t>
            </a:r>
          </a:p>
          <a:p>
            <a:endParaRPr lang="da-DK" sz="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Giver uddannelseslægen faglig 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rådgivning til andre 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afdelinger? </a:t>
            </a:r>
            <a:endParaRPr lang="da-DK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sz="80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Træner uddannelseslægen tværfaglig kommunikation? </a:t>
            </a:r>
          </a:p>
          <a:p>
            <a:endParaRPr lang="da-DK" sz="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Deltager uddannelseslægen 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introduktion af nye læger på 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afdelingen?</a:t>
            </a:r>
          </a:p>
          <a:p>
            <a:endParaRPr lang="da-DK" sz="80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sz="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Modtager uddannelseslægerne Feedback på journalnotater/epikriser (skriftlig kommunikation)?</a:t>
            </a:r>
            <a:endParaRPr lang="da-DK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532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6" y="261442"/>
            <a:ext cx="10082625" cy="504056"/>
          </a:xfrm>
        </p:spPr>
        <p:txBody>
          <a:bodyPr/>
          <a:lstStyle/>
          <a:p>
            <a:r>
              <a:rPr lang="da-DK" dirty="0" smtClean="0"/>
              <a:t>Score for kommunikator: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90430" y="1989634"/>
            <a:ext cx="11282056" cy="4633916"/>
          </a:xfrm>
        </p:spPr>
        <p:txBody>
          <a:bodyPr/>
          <a:lstStyle/>
          <a:p>
            <a:r>
              <a:rPr lang="da-DK" dirty="0"/>
              <a:t>1 problematisk: Uddannelseslæger oplæres ikke 	</a:t>
            </a:r>
          </a:p>
          <a:p>
            <a:pPr marL="0" indent="0">
              <a:buNone/>
            </a:pPr>
            <a:endParaRPr lang="da-DK" sz="1200" dirty="0"/>
          </a:p>
          <a:p>
            <a:r>
              <a:rPr lang="da-DK" dirty="0"/>
              <a:t>2 utilstrækkelig: Oplæring af uddannelses-læger er utilstrækkelig 	</a:t>
            </a:r>
          </a:p>
          <a:p>
            <a:pPr marL="0" indent="0">
              <a:buNone/>
            </a:pPr>
            <a:endParaRPr lang="da-DK" sz="1200" dirty="0"/>
          </a:p>
          <a:p>
            <a:r>
              <a:rPr lang="da-DK" dirty="0"/>
              <a:t>3 tilstrækkelig: Oplæring af uddannelseslæger er tilstrækkelig</a:t>
            </a:r>
            <a:endParaRPr lang="da-DK" sz="1200" dirty="0" smtClean="0"/>
          </a:p>
          <a:p>
            <a:r>
              <a:rPr lang="da-DK" dirty="0" smtClean="0"/>
              <a:t>4 særdeles god: Uddannelseslægerne oplæres systematisk</a:t>
            </a: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9476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7" y="333450"/>
            <a:ext cx="10082625" cy="936104"/>
          </a:xfrm>
        </p:spPr>
        <p:txBody>
          <a:bodyPr/>
          <a:lstStyle/>
          <a:p>
            <a:r>
              <a:rPr lang="da-DK" sz="4000" dirty="0" smtClean="0"/>
              <a:t>Tema 6 Samarbejder </a:t>
            </a:r>
            <a:r>
              <a:rPr lang="da-DK" b="0" dirty="0"/>
              <a:t>	</a:t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20187" y="1053530"/>
            <a:ext cx="10922016" cy="5137972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Væsentlig rolle, hvor læring sjældent er </a:t>
            </a:r>
            <a:r>
              <a:rPr lang="da-DK" dirty="0" smtClean="0"/>
              <a:t>eksplicit</a:t>
            </a:r>
            <a:r>
              <a:rPr lang="da-DK" dirty="0"/>
              <a:t>, men ofte følger lægens faglige </a:t>
            </a:r>
            <a:r>
              <a:rPr lang="da-DK" dirty="0" smtClean="0"/>
              <a:t>udvikling</a:t>
            </a:r>
            <a:r>
              <a:rPr lang="da-DK" dirty="0"/>
              <a:t>. Understøttes af inddragelse i </a:t>
            </a:r>
            <a:r>
              <a:rPr lang="da-DK" dirty="0" smtClean="0"/>
              <a:t>konferencer</a:t>
            </a:r>
            <a:r>
              <a:rPr lang="da-DK" dirty="0"/>
              <a:t>, teamarbejde mv. 	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36285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7" y="333450"/>
            <a:ext cx="10082625" cy="936104"/>
          </a:xfrm>
        </p:spPr>
        <p:txBody>
          <a:bodyPr/>
          <a:lstStyle/>
          <a:p>
            <a:r>
              <a:rPr lang="da-DK" dirty="0" smtClean="0"/>
              <a:t>Samarbejder udfoldet</a:t>
            </a:r>
            <a:r>
              <a:rPr lang="da-DK" b="0" dirty="0"/>
              <a:t>	</a:t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20187" y="1053530"/>
            <a:ext cx="10922016" cy="5137972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720187" y="1720840"/>
            <a:ext cx="92658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Får uddannelseslægerne feedback på samarbejde ved</a:t>
            </a:r>
            <a:endParaRPr lang="da-DK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/>
              <a:t>- Ledelse </a:t>
            </a:r>
            <a:r>
              <a:rPr lang="da-DK" dirty="0"/>
              <a:t>af tværfaglige konferencer. </a:t>
            </a:r>
          </a:p>
          <a:p>
            <a:r>
              <a:rPr lang="da-DK" dirty="0" smtClean="0"/>
              <a:t>- Vagtoverlevering</a:t>
            </a:r>
            <a:r>
              <a:rPr lang="da-DK" dirty="0"/>
              <a:t>. </a:t>
            </a:r>
          </a:p>
          <a:p>
            <a:r>
              <a:rPr lang="da-DK" dirty="0" smtClean="0"/>
              <a:t>- Afdelingers </a:t>
            </a:r>
            <a:r>
              <a:rPr lang="da-DK" dirty="0"/>
              <a:t>eksterne konferencer. </a:t>
            </a:r>
          </a:p>
          <a:p>
            <a:r>
              <a:rPr lang="da-DK" dirty="0" smtClean="0"/>
              <a:t>- tværfaglige </a:t>
            </a:r>
            <a:r>
              <a:rPr lang="da-DK" dirty="0"/>
              <a:t>konferencer, </a:t>
            </a:r>
            <a:r>
              <a:rPr lang="da-DK" dirty="0" smtClean="0"/>
              <a:t>stuegang</a:t>
            </a:r>
            <a:r>
              <a:rPr lang="da-DK" dirty="0"/>
              <a:t>, operationer, i tværfaglige teams og andre </a:t>
            </a:r>
            <a:r>
              <a:rPr lang="da-DK" dirty="0" smtClean="0"/>
              <a:t>arbejdssituationer, </a:t>
            </a:r>
            <a:r>
              <a:rPr lang="da-DK" dirty="0"/>
              <a:t>hvor andre </a:t>
            </a:r>
            <a:r>
              <a:rPr lang="da-DK" dirty="0" smtClean="0"/>
              <a:t>personalegrupper </a:t>
            </a:r>
            <a:r>
              <a:rPr lang="da-DK" dirty="0"/>
              <a:t>deltager. </a:t>
            </a:r>
          </a:p>
          <a:p>
            <a:r>
              <a:rPr lang="da-DK" dirty="0" smtClean="0"/>
              <a:t>- kvalitetssikring </a:t>
            </a:r>
            <a:r>
              <a:rPr lang="da-DK" dirty="0"/>
              <a:t>og kvalitetsudvikling. </a:t>
            </a:r>
          </a:p>
        </p:txBody>
      </p:sp>
    </p:spTree>
    <p:extLst>
      <p:ext uri="{BB962C8B-B14F-4D97-AF65-F5344CB8AC3E}">
        <p14:creationId xmlns:p14="http://schemas.microsoft.com/office/powerpoint/2010/main" val="318652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6" y="261442"/>
            <a:ext cx="10082625" cy="504056"/>
          </a:xfrm>
        </p:spPr>
        <p:txBody>
          <a:bodyPr/>
          <a:lstStyle/>
          <a:p>
            <a:r>
              <a:rPr lang="da-DK" dirty="0" smtClean="0"/>
              <a:t>Score for samarbejde: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90430" y="1989634"/>
            <a:ext cx="11282056" cy="4633916"/>
          </a:xfrm>
        </p:spPr>
        <p:txBody>
          <a:bodyPr/>
          <a:lstStyle/>
          <a:p>
            <a:r>
              <a:rPr lang="da-DK" dirty="0"/>
              <a:t>1 problematisk: Uddannelseslæger oplæres ikke 	</a:t>
            </a:r>
          </a:p>
          <a:p>
            <a:pPr marL="0" indent="0">
              <a:buNone/>
            </a:pPr>
            <a:endParaRPr lang="da-DK" sz="1200" dirty="0"/>
          </a:p>
          <a:p>
            <a:r>
              <a:rPr lang="da-DK" dirty="0"/>
              <a:t>2 utilstrækkelig: Oplæring af </a:t>
            </a:r>
            <a:r>
              <a:rPr lang="da-DK" dirty="0" smtClean="0"/>
              <a:t>uddannelseslæger </a:t>
            </a:r>
            <a:r>
              <a:rPr lang="da-DK" dirty="0"/>
              <a:t>er utilstrækkelig 	</a:t>
            </a:r>
          </a:p>
          <a:p>
            <a:pPr marL="0" indent="0">
              <a:buNone/>
            </a:pPr>
            <a:endParaRPr lang="da-DK" sz="1200" dirty="0"/>
          </a:p>
          <a:p>
            <a:r>
              <a:rPr lang="da-DK" dirty="0"/>
              <a:t>3 tilstrækkelig: Oplæring af uddannelseslæger er tilstrækkelig</a:t>
            </a:r>
            <a:endParaRPr lang="da-DK" sz="1200" dirty="0"/>
          </a:p>
          <a:p>
            <a:r>
              <a:rPr lang="da-DK" dirty="0"/>
              <a:t>4 særdeles god: Uddannelseslægerne oplæres systematisk </a:t>
            </a: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82964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6" y="261442"/>
            <a:ext cx="10082625" cy="900000"/>
          </a:xfrm>
        </p:spPr>
        <p:txBody>
          <a:bodyPr/>
          <a:lstStyle/>
          <a:p>
            <a:r>
              <a:rPr lang="da-DK" dirty="0" smtClean="0"/>
              <a:t>De 16 temaer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20185" y="2061642"/>
            <a:ext cx="10082625" cy="4032448"/>
          </a:xfrm>
        </p:spPr>
        <p:txBody>
          <a:bodyPr/>
          <a:lstStyle/>
          <a:p>
            <a:pPr marL="0" indent="0">
              <a:buNone/>
            </a:pPr>
            <a:r>
              <a:rPr lang="da-DK" sz="1600" dirty="0" smtClean="0"/>
              <a:t>1)Introduktion </a:t>
            </a:r>
            <a:r>
              <a:rPr lang="da-DK" sz="1600" dirty="0"/>
              <a:t>til </a:t>
            </a:r>
            <a:r>
              <a:rPr lang="da-DK" sz="1600" dirty="0" smtClean="0"/>
              <a:t>afdelingen</a:t>
            </a:r>
          </a:p>
          <a:p>
            <a:pPr marL="0" indent="0">
              <a:buNone/>
            </a:pPr>
            <a:r>
              <a:rPr lang="da-DK" sz="1600" dirty="0" smtClean="0"/>
              <a:t>2)Uddannelsesprogram</a:t>
            </a:r>
          </a:p>
          <a:p>
            <a:pPr marL="0" indent="0">
              <a:buNone/>
            </a:pPr>
            <a:r>
              <a:rPr lang="da-DK" sz="1600" dirty="0" smtClean="0"/>
              <a:t>3)Uddannelsesplan</a:t>
            </a:r>
          </a:p>
          <a:p>
            <a:pPr marL="0" indent="0">
              <a:buNone/>
            </a:pPr>
            <a:r>
              <a:rPr lang="da-DK" sz="1600" dirty="0" smtClean="0"/>
              <a:t>4)Læring </a:t>
            </a:r>
            <a:r>
              <a:rPr lang="da-DK" sz="1600" dirty="0"/>
              <a:t>i rollen som medicinsk </a:t>
            </a:r>
            <a:r>
              <a:rPr lang="da-DK" sz="1600" dirty="0" smtClean="0"/>
              <a:t>ekspert</a:t>
            </a:r>
          </a:p>
          <a:p>
            <a:pPr marL="0" indent="0">
              <a:buNone/>
            </a:pPr>
            <a:r>
              <a:rPr lang="da-DK" sz="1600" dirty="0" smtClean="0"/>
              <a:t>5)Læring </a:t>
            </a:r>
            <a:r>
              <a:rPr lang="da-DK" sz="1600" dirty="0"/>
              <a:t>i rollen som </a:t>
            </a:r>
            <a:r>
              <a:rPr lang="da-DK" sz="1600" dirty="0" smtClean="0"/>
              <a:t>kommunikator</a:t>
            </a:r>
          </a:p>
          <a:p>
            <a:pPr marL="0" indent="0">
              <a:buNone/>
            </a:pPr>
            <a:r>
              <a:rPr lang="da-DK" sz="1600" dirty="0" smtClean="0"/>
              <a:t>6)Læring </a:t>
            </a:r>
            <a:r>
              <a:rPr lang="da-DK" sz="1600" dirty="0"/>
              <a:t>i rollen som </a:t>
            </a:r>
            <a:r>
              <a:rPr lang="da-DK" sz="1600" dirty="0" smtClean="0"/>
              <a:t>samarbejder</a:t>
            </a:r>
          </a:p>
          <a:p>
            <a:pPr marL="0" indent="0">
              <a:buNone/>
            </a:pPr>
            <a:r>
              <a:rPr lang="da-DK" sz="1600" dirty="0" smtClean="0"/>
              <a:t>7)Læring </a:t>
            </a:r>
            <a:r>
              <a:rPr lang="da-DK" sz="1600" dirty="0"/>
              <a:t>i rollen som </a:t>
            </a:r>
            <a:r>
              <a:rPr lang="da-DK" sz="1600" dirty="0" smtClean="0"/>
              <a:t>leder/administrator</a:t>
            </a:r>
          </a:p>
          <a:p>
            <a:pPr marL="0" indent="0">
              <a:buNone/>
            </a:pPr>
            <a:r>
              <a:rPr lang="da-DK" sz="1600" dirty="0" smtClean="0"/>
              <a:t>8)Læring </a:t>
            </a:r>
            <a:r>
              <a:rPr lang="da-DK" sz="1600" dirty="0"/>
              <a:t>i rollen som </a:t>
            </a:r>
            <a:r>
              <a:rPr lang="da-DK" sz="1600" dirty="0" smtClean="0"/>
              <a:t>sundhedsfremmer</a:t>
            </a:r>
          </a:p>
          <a:p>
            <a:pPr marL="0" indent="0">
              <a:buNone/>
            </a:pPr>
            <a:r>
              <a:rPr lang="da-DK" sz="1600" dirty="0" smtClean="0"/>
              <a:t>9)Læring </a:t>
            </a:r>
            <a:r>
              <a:rPr lang="da-DK" sz="1600" dirty="0"/>
              <a:t>i rollen som </a:t>
            </a:r>
            <a:r>
              <a:rPr lang="da-DK" sz="1600" dirty="0" smtClean="0"/>
              <a:t>akademiker</a:t>
            </a:r>
          </a:p>
          <a:p>
            <a:pPr marL="0" indent="0">
              <a:buNone/>
            </a:pPr>
            <a:r>
              <a:rPr lang="da-DK" sz="1600" dirty="0" smtClean="0"/>
              <a:t>10)Læring </a:t>
            </a:r>
            <a:r>
              <a:rPr lang="da-DK" sz="1600" dirty="0"/>
              <a:t>i rollen som </a:t>
            </a:r>
            <a:r>
              <a:rPr lang="da-DK" sz="1600" dirty="0" smtClean="0"/>
              <a:t>professionel</a:t>
            </a:r>
          </a:p>
          <a:p>
            <a:pPr marL="0" indent="0">
              <a:buNone/>
            </a:pPr>
            <a:r>
              <a:rPr lang="da-DK" sz="1600" dirty="0" smtClean="0"/>
              <a:t>11)Uddannelseslægers </a:t>
            </a:r>
            <a:r>
              <a:rPr lang="da-DK" sz="1600" dirty="0"/>
              <a:t>deltagelse i </a:t>
            </a:r>
            <a:r>
              <a:rPr lang="da-DK" sz="1600" dirty="0" smtClean="0"/>
              <a:t>forskning</a:t>
            </a:r>
          </a:p>
          <a:p>
            <a:pPr marL="0" indent="0">
              <a:buNone/>
            </a:pPr>
            <a:r>
              <a:rPr lang="da-DK" sz="1600" dirty="0" smtClean="0"/>
              <a:t>12)Undervisning</a:t>
            </a:r>
            <a:r>
              <a:rPr lang="da-DK" sz="1600" dirty="0"/>
              <a:t>, som afdelingen </a:t>
            </a:r>
            <a:r>
              <a:rPr lang="da-DK" sz="1600" dirty="0" smtClean="0"/>
              <a:t>giver</a:t>
            </a:r>
          </a:p>
          <a:p>
            <a:pPr marL="0" indent="0">
              <a:buNone/>
            </a:pPr>
            <a:r>
              <a:rPr lang="da-DK" sz="1600" dirty="0" smtClean="0"/>
              <a:t>13)Konferencernes læringsværdi</a:t>
            </a:r>
          </a:p>
          <a:p>
            <a:pPr marL="0" indent="0">
              <a:buNone/>
            </a:pPr>
            <a:r>
              <a:rPr lang="da-DK" sz="1600" dirty="0" smtClean="0"/>
              <a:t>14)Læring </a:t>
            </a:r>
            <a:r>
              <a:rPr lang="da-DK" sz="1600" dirty="0"/>
              <a:t>og </a:t>
            </a:r>
            <a:r>
              <a:rPr lang="da-DK" sz="1600" dirty="0" smtClean="0"/>
              <a:t>kompetencevurdering</a:t>
            </a:r>
          </a:p>
          <a:p>
            <a:pPr marL="0" indent="0">
              <a:buNone/>
            </a:pPr>
            <a:r>
              <a:rPr lang="da-DK" sz="1600" dirty="0" smtClean="0"/>
              <a:t>15</a:t>
            </a:r>
            <a:r>
              <a:rPr lang="da-DK" sz="1600" dirty="0"/>
              <a:t>) </a:t>
            </a:r>
            <a:r>
              <a:rPr lang="da-DK" sz="1600" dirty="0" smtClean="0"/>
              <a:t>Arbejdstilrettelæggelse</a:t>
            </a:r>
          </a:p>
          <a:p>
            <a:pPr marL="0" indent="0">
              <a:buNone/>
            </a:pPr>
            <a:r>
              <a:rPr lang="da-DK" sz="1600" dirty="0" smtClean="0"/>
              <a:t>16)Læringsmiljøet </a:t>
            </a:r>
            <a:r>
              <a:rPr lang="da-DK" sz="1600" dirty="0"/>
              <a:t>på </a:t>
            </a:r>
            <a:r>
              <a:rPr lang="da-DK" sz="1600" dirty="0" smtClean="0"/>
              <a:t>afdelingen </a:t>
            </a:r>
            <a:endParaRPr lang="da-DK" sz="1600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414698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4939" y="405458"/>
            <a:ext cx="11930236" cy="936104"/>
          </a:xfrm>
        </p:spPr>
        <p:txBody>
          <a:bodyPr/>
          <a:lstStyle/>
          <a:p>
            <a:r>
              <a:rPr lang="da-DK" sz="4000" dirty="0" smtClean="0"/>
              <a:t>Tema 7 Leder/administrator/organisator</a:t>
            </a:r>
            <a:r>
              <a:rPr lang="da-DK" b="0" dirty="0"/>
              <a:t>	</a:t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36947" y="1053530"/>
            <a:ext cx="10465865" cy="5137972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Formålet med denne rolle er at udvikle </a:t>
            </a:r>
            <a:r>
              <a:rPr lang="da-DK" dirty="0" err="1"/>
              <a:t>per-sonligt</a:t>
            </a:r>
            <a:r>
              <a:rPr lang="da-DK" dirty="0"/>
              <a:t> ansvar for egen læring, inddragelse i relevante administrative opgaver o. lign. 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34344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4939" y="405458"/>
            <a:ext cx="11930236" cy="936104"/>
          </a:xfrm>
        </p:spPr>
        <p:txBody>
          <a:bodyPr/>
          <a:lstStyle/>
          <a:p>
            <a:r>
              <a:rPr lang="da-DK" dirty="0" smtClean="0"/>
              <a:t>Leder/administrator/organisator udfoldet</a:t>
            </a:r>
            <a:r>
              <a:rPr lang="da-DK" b="0" dirty="0"/>
              <a:t>	</a:t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36947" y="1053530"/>
            <a:ext cx="10465865" cy="5137972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192931" y="1269554"/>
            <a:ext cx="1008112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Varetager uddannelseslægerne opgaver 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 arbejdstilrettelæggelse/vagtplanlægning og planlægning af intern 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undervisning? </a:t>
            </a:r>
          </a:p>
          <a:p>
            <a:endParaRPr lang="da-DK" sz="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Varetager uddannelseslægen opgaver 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 uddannelseskoordinerende 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uddannelseslæge, tillidsrepræsentant, introduktionsansvarlig, undervisningsansvarlig?</a:t>
            </a:r>
          </a:p>
          <a:p>
            <a:endParaRPr lang="da-DK" sz="80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Varetager en uddannelseslæge ledelse 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 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 vagtteam? </a:t>
            </a:r>
            <a:endParaRPr lang="da-DK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sz="80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Superviserer uddannelseslægerne andre? </a:t>
            </a:r>
            <a:endParaRPr lang="da-DK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sz="80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Deltager uddannelseslægerne i 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afdelingens 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kvalitetsarbejde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341022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8995" y="621482"/>
            <a:ext cx="10082625" cy="504056"/>
          </a:xfrm>
        </p:spPr>
        <p:txBody>
          <a:bodyPr/>
          <a:lstStyle/>
          <a:p>
            <a:r>
              <a:rPr lang="da-DK" dirty="0" smtClean="0"/>
              <a:t>Score for leder/administrator/organisator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90430" y="1989634"/>
            <a:ext cx="11282056" cy="4633916"/>
          </a:xfrm>
        </p:spPr>
        <p:txBody>
          <a:bodyPr/>
          <a:lstStyle/>
          <a:p>
            <a:r>
              <a:rPr lang="da-DK" dirty="0"/>
              <a:t>1 problematisk: Uddannelseslæger oplæres ikke 	</a:t>
            </a:r>
          </a:p>
          <a:p>
            <a:pPr marL="0" indent="0">
              <a:buNone/>
            </a:pPr>
            <a:endParaRPr lang="da-DK" sz="1200" dirty="0"/>
          </a:p>
          <a:p>
            <a:r>
              <a:rPr lang="da-DK" dirty="0"/>
              <a:t>2 utilstrækkelig: Oplæring af uddannelseslæger er utilstrækkelig 	</a:t>
            </a:r>
          </a:p>
          <a:p>
            <a:pPr marL="0" indent="0">
              <a:buNone/>
            </a:pPr>
            <a:endParaRPr lang="da-DK" sz="1200" dirty="0"/>
          </a:p>
          <a:p>
            <a:r>
              <a:rPr lang="da-DK" dirty="0"/>
              <a:t>3 tilstrækkelig: Oplæring af uddannelseslæger er tilstrækkelig</a:t>
            </a:r>
            <a:endParaRPr lang="da-DK" sz="1200" dirty="0"/>
          </a:p>
          <a:p>
            <a:r>
              <a:rPr lang="da-DK" dirty="0"/>
              <a:t>4 særdeles god: Uddannelseslægerne oplæres systematisk </a:t>
            </a: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23146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7" y="333450"/>
            <a:ext cx="10082625" cy="576064"/>
          </a:xfrm>
        </p:spPr>
        <p:txBody>
          <a:bodyPr/>
          <a:lstStyle/>
          <a:p>
            <a:r>
              <a:rPr lang="da-DK" sz="4000" dirty="0" smtClean="0"/>
              <a:t>Tema 8 Sundhedsfremmer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20187" y="1053530"/>
            <a:ext cx="10082625" cy="5137972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Meget specialespecifik rolle, hvor læring næppe står alene, men i kontekst med </a:t>
            </a:r>
            <a:r>
              <a:rPr lang="da-DK" dirty="0" smtClean="0"/>
              <a:t>medicinsk </a:t>
            </a:r>
            <a:r>
              <a:rPr lang="da-DK" dirty="0"/>
              <a:t>ekspert, kommunikator og samarbejder. 	</a:t>
            </a:r>
          </a:p>
          <a:p>
            <a:pPr marL="0" indent="0">
              <a:buNone/>
            </a:pPr>
            <a:r>
              <a:rPr lang="da-DK" dirty="0" smtClean="0"/>
              <a:t> </a:t>
            </a: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373168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4939" y="189434"/>
            <a:ext cx="10082625" cy="576064"/>
          </a:xfrm>
        </p:spPr>
        <p:txBody>
          <a:bodyPr/>
          <a:lstStyle/>
          <a:p>
            <a:r>
              <a:rPr lang="da-DK" dirty="0" smtClean="0"/>
              <a:t>Sundhedsfremmer udfoldet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74028" y="981522"/>
            <a:ext cx="10082625" cy="5137972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 smtClean="0"/>
              <a:t> </a:t>
            </a: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264939" y="1413570"/>
            <a:ext cx="114492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Varetager uddannelseslægerne 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arbejdsopgaver/undervisning i forbindelse med fx gigt-, ryg- eller 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diabetesskole? </a:t>
            </a:r>
          </a:p>
          <a:p>
            <a:endParaRPr lang="da-DK" sz="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Deltager uddannelseslægerne 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fx faldprojekter, ernæringsscreening, tobak- og 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alkoholhenvisning?</a:t>
            </a:r>
          </a:p>
          <a:p>
            <a:endParaRPr lang="da-DK" sz="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Underviser uddannelseslægerne i patientforeninger? </a:t>
            </a:r>
          </a:p>
          <a:p>
            <a:endParaRPr lang="da-DK" sz="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Varetager uddannelseslægerne opgaver 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forbindelse med personales håndtering af kemikalier og 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smittefarligt 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biologisk 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materiale?</a:t>
            </a:r>
          </a:p>
          <a:p>
            <a:endParaRPr lang="da-DK" sz="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Samarbejder uddannelseslægerne 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 hygiejnesygeplejerske om sundhedsfremmende tiltag, undervisning og 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rådgivning?</a:t>
            </a:r>
          </a:p>
          <a:p>
            <a:endParaRPr lang="da-DK" sz="80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Samarbejder uddannelseslægerne med socialsygeplejersker?</a:t>
            </a:r>
            <a:endParaRPr lang="da-DK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6920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6" y="261442"/>
            <a:ext cx="10082625" cy="504056"/>
          </a:xfrm>
        </p:spPr>
        <p:txBody>
          <a:bodyPr/>
          <a:lstStyle/>
          <a:p>
            <a:r>
              <a:rPr lang="da-DK" dirty="0" smtClean="0"/>
              <a:t>Score for sundhedsfremmer: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90430" y="1989634"/>
            <a:ext cx="11282056" cy="4633916"/>
          </a:xfrm>
        </p:spPr>
        <p:txBody>
          <a:bodyPr/>
          <a:lstStyle/>
          <a:p>
            <a:r>
              <a:rPr lang="da-DK" dirty="0"/>
              <a:t>1 problematisk: Uddannelseslæger oplæres ikke 	</a:t>
            </a:r>
          </a:p>
          <a:p>
            <a:pPr marL="0" indent="0">
              <a:buNone/>
            </a:pPr>
            <a:endParaRPr lang="da-DK" sz="1200" dirty="0"/>
          </a:p>
          <a:p>
            <a:r>
              <a:rPr lang="da-DK" dirty="0"/>
              <a:t>2 utilstrækkelig: Oplæring af uddannelseslæger er utilstrækkelig 	</a:t>
            </a:r>
          </a:p>
          <a:p>
            <a:pPr marL="0" indent="0">
              <a:buNone/>
            </a:pPr>
            <a:endParaRPr lang="da-DK" sz="1200" dirty="0"/>
          </a:p>
          <a:p>
            <a:r>
              <a:rPr lang="da-DK" dirty="0"/>
              <a:t>3 tilstrækkelig: Oplæring af uddannelseslæger er tilstrækkelig</a:t>
            </a:r>
            <a:endParaRPr lang="da-DK" sz="1200" dirty="0"/>
          </a:p>
          <a:p>
            <a:r>
              <a:rPr lang="da-DK" dirty="0"/>
              <a:t>4 særdeles god: Uddannelseslægerne oplæres systematisk </a:t>
            </a: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130774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7" y="837506"/>
            <a:ext cx="11354064" cy="828092"/>
          </a:xfrm>
        </p:spPr>
        <p:txBody>
          <a:bodyPr/>
          <a:lstStyle/>
          <a:p>
            <a:r>
              <a:rPr lang="da-DK" sz="4000" dirty="0" smtClean="0"/>
              <a:t>Tema 9 </a:t>
            </a:r>
            <a:r>
              <a:rPr lang="da-DK" sz="4000" dirty="0"/>
              <a:t>Akademiker/forsker og underviser </a:t>
            </a:r>
            <a:r>
              <a:rPr lang="da-DK" b="0" dirty="0"/>
              <a:t>	</a:t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20187" y="1557586"/>
            <a:ext cx="10778000" cy="4633916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Denne rolle omfatter en vurdering af, om der i afdelingen er en akademisk tradition for </a:t>
            </a:r>
            <a:r>
              <a:rPr lang="da-DK" dirty="0" smtClean="0"/>
              <a:t>diskussioner </a:t>
            </a:r>
            <a:r>
              <a:rPr lang="da-DK" dirty="0"/>
              <a:t>og anden aktivitet på akademisk plan. 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222855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923" y="261442"/>
            <a:ext cx="12146260" cy="828092"/>
          </a:xfrm>
        </p:spPr>
        <p:txBody>
          <a:bodyPr/>
          <a:lstStyle/>
          <a:p>
            <a:r>
              <a:rPr lang="da-DK" dirty="0" smtClean="0"/>
              <a:t>Akademiker/forsker </a:t>
            </a:r>
            <a:r>
              <a:rPr lang="da-DK" dirty="0"/>
              <a:t>og </a:t>
            </a:r>
            <a:r>
              <a:rPr lang="da-DK" dirty="0" smtClean="0"/>
              <a:t>underviser udfoldet </a:t>
            </a:r>
            <a:r>
              <a:rPr lang="da-DK" b="0" dirty="0"/>
              <a:t>	</a:t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92931" y="1557586"/>
            <a:ext cx="11305256" cy="4633916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192931" y="1351508"/>
            <a:ext cx="1101722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Deltager uddannelseslæger i undervisning 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 læger, medicinstuderende og andre 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faggrupper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da-DK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sz="80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Deltager uddannelseslæger 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arbejde med 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kvalitetsudvikling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endParaRPr lang="da-DK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sz="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 I 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netværk på afdelings- eller sygehusniveau om 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medarbejderudvalg, strategisk medicingruppe, </a:t>
            </a:r>
            <a:r>
              <a:rPr lang="da-DK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Mortality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og </a:t>
            </a:r>
            <a:r>
              <a:rPr lang="da-DK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morbidity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med andre afdelinger, ’journal </a:t>
            </a:r>
            <a:r>
              <a:rPr lang="da-DK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club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’, </a:t>
            </a:r>
            <a:r>
              <a:rPr lang="da-DK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etc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 </a:t>
            </a:r>
            <a:endParaRPr lang="da-DK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sz="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Deltager uddannelseslægerne i forskning og konferencer?</a:t>
            </a:r>
          </a:p>
          <a:p>
            <a:endParaRPr lang="da-DK" sz="80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Deltager uddannelseslægerne i revision/udarbejdelse af </a:t>
            </a:r>
            <a:r>
              <a:rPr lang="da-DK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instrukser og </a:t>
            </a:r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vejledninger? </a:t>
            </a:r>
            <a:endParaRPr lang="da-DK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7376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4979" y="693490"/>
            <a:ext cx="10082625" cy="504056"/>
          </a:xfrm>
        </p:spPr>
        <p:txBody>
          <a:bodyPr/>
          <a:lstStyle/>
          <a:p>
            <a:r>
              <a:rPr lang="da-DK" dirty="0" smtClean="0"/>
              <a:t>Score for akademiker/forsker </a:t>
            </a:r>
            <a:r>
              <a:rPr lang="da-DK" dirty="0"/>
              <a:t>og underviser </a:t>
            </a:r>
            <a:r>
              <a:rPr lang="da-DK" dirty="0" smtClean="0"/>
              <a:t>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90430" y="1989634"/>
            <a:ext cx="11282056" cy="4633916"/>
          </a:xfrm>
        </p:spPr>
        <p:txBody>
          <a:bodyPr/>
          <a:lstStyle/>
          <a:p>
            <a:r>
              <a:rPr lang="da-DK" dirty="0"/>
              <a:t>1 problematisk: Uddannelseslæger oplæres ikke 	</a:t>
            </a:r>
          </a:p>
          <a:p>
            <a:pPr marL="0" indent="0">
              <a:buNone/>
            </a:pPr>
            <a:endParaRPr lang="da-DK" sz="1200" dirty="0"/>
          </a:p>
          <a:p>
            <a:r>
              <a:rPr lang="da-DK" dirty="0"/>
              <a:t>2 utilstrækkelig: Oplæring af uddannelseslæger er utilstrækkelig 	</a:t>
            </a:r>
          </a:p>
          <a:p>
            <a:pPr marL="0" indent="0">
              <a:buNone/>
            </a:pPr>
            <a:endParaRPr lang="da-DK" sz="1200" dirty="0"/>
          </a:p>
          <a:p>
            <a:r>
              <a:rPr lang="da-DK" dirty="0"/>
              <a:t>3 tilstrækkelig: Oplæring af uddannelseslæger er tilstrækkelig</a:t>
            </a:r>
            <a:endParaRPr lang="da-DK" sz="1200" dirty="0"/>
          </a:p>
          <a:p>
            <a:r>
              <a:rPr lang="da-DK" dirty="0"/>
              <a:t>4 særdeles god: Uddannelseslægerne oplæres systematisk </a:t>
            </a: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938770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7" y="333450"/>
            <a:ext cx="10082625" cy="936104"/>
          </a:xfrm>
        </p:spPr>
        <p:txBody>
          <a:bodyPr/>
          <a:lstStyle/>
          <a:p>
            <a:r>
              <a:rPr lang="da-DK" sz="4000" dirty="0" smtClean="0"/>
              <a:t>Tema 10 </a:t>
            </a:r>
            <a:r>
              <a:rPr lang="da-DK" b="0" dirty="0"/>
              <a:t>	</a:t>
            </a:r>
            <a:r>
              <a:rPr lang="da-DK" sz="4000" dirty="0" smtClean="0"/>
              <a:t>Professionel</a:t>
            </a:r>
            <a:r>
              <a:rPr lang="da-DK" sz="4000" dirty="0"/>
              <a:t/>
            </a:r>
            <a:br>
              <a:rPr lang="da-DK" sz="4000" dirty="0"/>
            </a:b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20187" y="1053530"/>
            <a:ext cx="10082625" cy="5137972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Rollen er en </a:t>
            </a:r>
            <a:r>
              <a:rPr lang="da-DK" dirty="0" smtClean="0"/>
              <a:t>metarolle </a:t>
            </a:r>
            <a:r>
              <a:rPr lang="da-DK" dirty="0"/>
              <a:t>der medfører, at den afhænger af afdelingens evne/mulighed for at stimulere professionel udvikling. </a:t>
            </a:r>
            <a:r>
              <a:rPr lang="da-DK" dirty="0" smtClean="0"/>
              <a:t>Kompetencevurdering </a:t>
            </a:r>
            <a:r>
              <a:rPr lang="da-DK" dirty="0"/>
              <a:t>bør være anvendt i afdelingen, men ikke afgørende i små </a:t>
            </a:r>
            <a:r>
              <a:rPr lang="da-DK" dirty="0" smtClean="0"/>
              <a:t>uddannelsesafdelinger</a:t>
            </a:r>
            <a:r>
              <a:rPr lang="da-DK" dirty="0"/>
              <a:t>. 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65965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9575" y="261442"/>
            <a:ext cx="10994025" cy="900000"/>
          </a:xfrm>
        </p:spPr>
        <p:txBody>
          <a:bodyPr/>
          <a:lstStyle/>
          <a:p>
            <a:r>
              <a:rPr lang="da-DK" dirty="0" smtClean="0"/>
              <a:t>Score for øvrige afdelinger på </a:t>
            </a:r>
            <a:r>
              <a:rPr lang="da-DK" dirty="0" smtClean="0"/>
              <a:t>RH </a:t>
            </a:r>
            <a:r>
              <a:rPr lang="da-DK" dirty="0" smtClean="0"/>
              <a:t>Horsens</a:t>
            </a:r>
            <a:br>
              <a:rPr lang="da-DK" dirty="0" smtClean="0"/>
            </a:br>
            <a:r>
              <a:rPr lang="da-DK" dirty="0" smtClean="0"/>
              <a:t>inklusiv vores sidste score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620082"/>
              </p:ext>
            </p:extLst>
          </p:nvPr>
        </p:nvGraphicFramePr>
        <p:xfrm>
          <a:off x="409575" y="2159000"/>
          <a:ext cx="10393364" cy="3901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07492">
                  <a:extLst>
                    <a:ext uri="{9D8B030D-6E8A-4147-A177-3AD203B41FA5}">
                      <a16:colId xmlns:a16="http://schemas.microsoft.com/office/drawing/2014/main" val="2162003485"/>
                    </a:ext>
                  </a:extLst>
                </a:gridCol>
                <a:gridCol w="586617">
                  <a:extLst>
                    <a:ext uri="{9D8B030D-6E8A-4147-A177-3AD203B41FA5}">
                      <a16:colId xmlns:a16="http://schemas.microsoft.com/office/drawing/2014/main" val="686781898"/>
                    </a:ext>
                  </a:extLst>
                </a:gridCol>
                <a:gridCol w="586617">
                  <a:extLst>
                    <a:ext uri="{9D8B030D-6E8A-4147-A177-3AD203B41FA5}">
                      <a16:colId xmlns:a16="http://schemas.microsoft.com/office/drawing/2014/main" val="613540832"/>
                    </a:ext>
                  </a:extLst>
                </a:gridCol>
                <a:gridCol w="586617">
                  <a:extLst>
                    <a:ext uri="{9D8B030D-6E8A-4147-A177-3AD203B41FA5}">
                      <a16:colId xmlns:a16="http://schemas.microsoft.com/office/drawing/2014/main" val="4200943817"/>
                    </a:ext>
                  </a:extLst>
                </a:gridCol>
                <a:gridCol w="586617">
                  <a:extLst>
                    <a:ext uri="{9D8B030D-6E8A-4147-A177-3AD203B41FA5}">
                      <a16:colId xmlns:a16="http://schemas.microsoft.com/office/drawing/2014/main" val="1607242828"/>
                    </a:ext>
                  </a:extLst>
                </a:gridCol>
                <a:gridCol w="586617">
                  <a:extLst>
                    <a:ext uri="{9D8B030D-6E8A-4147-A177-3AD203B41FA5}">
                      <a16:colId xmlns:a16="http://schemas.microsoft.com/office/drawing/2014/main" val="1795084754"/>
                    </a:ext>
                  </a:extLst>
                </a:gridCol>
                <a:gridCol w="586617">
                  <a:extLst>
                    <a:ext uri="{9D8B030D-6E8A-4147-A177-3AD203B41FA5}">
                      <a16:colId xmlns:a16="http://schemas.microsoft.com/office/drawing/2014/main" val="1357880633"/>
                    </a:ext>
                  </a:extLst>
                </a:gridCol>
                <a:gridCol w="586617">
                  <a:extLst>
                    <a:ext uri="{9D8B030D-6E8A-4147-A177-3AD203B41FA5}">
                      <a16:colId xmlns:a16="http://schemas.microsoft.com/office/drawing/2014/main" val="2942142715"/>
                    </a:ext>
                  </a:extLst>
                </a:gridCol>
                <a:gridCol w="586617">
                  <a:extLst>
                    <a:ext uri="{9D8B030D-6E8A-4147-A177-3AD203B41FA5}">
                      <a16:colId xmlns:a16="http://schemas.microsoft.com/office/drawing/2014/main" val="2778990952"/>
                    </a:ext>
                  </a:extLst>
                </a:gridCol>
                <a:gridCol w="586617">
                  <a:extLst>
                    <a:ext uri="{9D8B030D-6E8A-4147-A177-3AD203B41FA5}">
                      <a16:colId xmlns:a16="http://schemas.microsoft.com/office/drawing/2014/main" val="2998338573"/>
                    </a:ext>
                  </a:extLst>
                </a:gridCol>
                <a:gridCol w="586617">
                  <a:extLst>
                    <a:ext uri="{9D8B030D-6E8A-4147-A177-3AD203B41FA5}">
                      <a16:colId xmlns:a16="http://schemas.microsoft.com/office/drawing/2014/main" val="3128241301"/>
                    </a:ext>
                  </a:extLst>
                </a:gridCol>
                <a:gridCol w="586617">
                  <a:extLst>
                    <a:ext uri="{9D8B030D-6E8A-4147-A177-3AD203B41FA5}">
                      <a16:colId xmlns:a16="http://schemas.microsoft.com/office/drawing/2014/main" val="3062934083"/>
                    </a:ext>
                  </a:extLst>
                </a:gridCol>
                <a:gridCol w="586617">
                  <a:extLst>
                    <a:ext uri="{9D8B030D-6E8A-4147-A177-3AD203B41FA5}">
                      <a16:colId xmlns:a16="http://schemas.microsoft.com/office/drawing/2014/main" val="1939350837"/>
                    </a:ext>
                  </a:extLst>
                </a:gridCol>
                <a:gridCol w="586617">
                  <a:extLst>
                    <a:ext uri="{9D8B030D-6E8A-4147-A177-3AD203B41FA5}">
                      <a16:colId xmlns:a16="http://schemas.microsoft.com/office/drawing/2014/main" val="2377348984"/>
                    </a:ext>
                  </a:extLst>
                </a:gridCol>
                <a:gridCol w="586617">
                  <a:extLst>
                    <a:ext uri="{9D8B030D-6E8A-4147-A177-3AD203B41FA5}">
                      <a16:colId xmlns:a16="http://schemas.microsoft.com/office/drawing/2014/main" val="3797543844"/>
                    </a:ext>
                  </a:extLst>
                </a:gridCol>
                <a:gridCol w="586617">
                  <a:extLst>
                    <a:ext uri="{9D8B030D-6E8A-4147-A177-3AD203B41FA5}">
                      <a16:colId xmlns:a16="http://schemas.microsoft.com/office/drawing/2014/main" val="2879478386"/>
                    </a:ext>
                  </a:extLst>
                </a:gridCol>
                <a:gridCol w="586617">
                  <a:extLst>
                    <a:ext uri="{9D8B030D-6E8A-4147-A177-3AD203B41FA5}">
                      <a16:colId xmlns:a16="http://schemas.microsoft.com/office/drawing/2014/main" val="234336777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Afdeling/tema</a:t>
                      </a:r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1</a:t>
                      </a:r>
                    </a:p>
                    <a:p>
                      <a:r>
                        <a:rPr lang="da-DK" sz="800" dirty="0" smtClean="0"/>
                        <a:t>intro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2</a:t>
                      </a:r>
                    </a:p>
                    <a:p>
                      <a:r>
                        <a:rPr lang="da-DK" sz="800" dirty="0" smtClean="0"/>
                        <a:t>Udd.</a:t>
                      </a:r>
                    </a:p>
                    <a:p>
                      <a:r>
                        <a:rPr lang="da-DK" sz="800" dirty="0" smtClean="0"/>
                        <a:t>Progr.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</a:p>
                    <a:p>
                      <a:r>
                        <a:rPr lang="da-DK" sz="800" dirty="0" smtClean="0"/>
                        <a:t>Udd.</a:t>
                      </a:r>
                    </a:p>
                    <a:p>
                      <a:r>
                        <a:rPr lang="da-DK" sz="800" dirty="0" smtClean="0"/>
                        <a:t>plan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</a:p>
                    <a:p>
                      <a:r>
                        <a:rPr lang="da-DK" sz="800" dirty="0" smtClean="0"/>
                        <a:t>Med. </a:t>
                      </a:r>
                      <a:r>
                        <a:rPr lang="da-DK" sz="800" dirty="0" err="1" smtClean="0"/>
                        <a:t>expert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800" dirty="0" smtClean="0"/>
                        <a:t>5</a:t>
                      </a:r>
                    </a:p>
                    <a:p>
                      <a:r>
                        <a:rPr lang="da-DK" sz="800" dirty="0" err="1" smtClean="0"/>
                        <a:t>Komm</a:t>
                      </a:r>
                      <a:r>
                        <a:rPr lang="da-DK" sz="800" dirty="0" smtClean="0"/>
                        <a:t>.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800" dirty="0" smtClean="0"/>
                        <a:t>6</a:t>
                      </a:r>
                    </a:p>
                    <a:p>
                      <a:r>
                        <a:rPr lang="da-DK" sz="800" dirty="0" smtClean="0"/>
                        <a:t>Samarbejder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7</a:t>
                      </a:r>
                    </a:p>
                    <a:p>
                      <a:r>
                        <a:rPr lang="da-DK" sz="800" dirty="0" smtClean="0"/>
                        <a:t>Leder/</a:t>
                      </a:r>
                      <a:r>
                        <a:rPr lang="da-DK" sz="800" dirty="0" err="1" smtClean="0"/>
                        <a:t>adm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8</a:t>
                      </a:r>
                    </a:p>
                    <a:p>
                      <a:r>
                        <a:rPr lang="da-DK" sz="800" dirty="0" err="1" smtClean="0"/>
                        <a:t>Sundh.frem</a:t>
                      </a:r>
                      <a:r>
                        <a:rPr lang="da-DK" sz="800" dirty="0" smtClean="0"/>
                        <a:t>.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9</a:t>
                      </a:r>
                    </a:p>
                    <a:p>
                      <a:r>
                        <a:rPr lang="da-DK" sz="800" dirty="0" err="1" smtClean="0"/>
                        <a:t>Akad</a:t>
                      </a:r>
                      <a:r>
                        <a:rPr lang="da-DK" sz="800" dirty="0" smtClean="0"/>
                        <a:t>.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10</a:t>
                      </a:r>
                    </a:p>
                    <a:p>
                      <a:r>
                        <a:rPr lang="da-DK" sz="800" dirty="0" smtClean="0"/>
                        <a:t>Prof.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11</a:t>
                      </a:r>
                    </a:p>
                    <a:p>
                      <a:r>
                        <a:rPr lang="da-DK" sz="800" dirty="0" smtClean="0"/>
                        <a:t>Forsk.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12</a:t>
                      </a:r>
                    </a:p>
                    <a:p>
                      <a:r>
                        <a:rPr lang="da-DK" sz="800" dirty="0" err="1" smtClean="0"/>
                        <a:t>Uv</a:t>
                      </a:r>
                      <a:r>
                        <a:rPr lang="da-DK" sz="800" dirty="0" smtClean="0"/>
                        <a:t>.</a:t>
                      </a:r>
                      <a:endParaRPr lang="da-DK" sz="8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13</a:t>
                      </a:r>
                    </a:p>
                    <a:p>
                      <a:r>
                        <a:rPr lang="da-DK" sz="800" dirty="0" err="1" smtClean="0"/>
                        <a:t>Konf</a:t>
                      </a:r>
                      <a:r>
                        <a:rPr lang="da-DK" sz="800" dirty="0" smtClean="0"/>
                        <a:t>.</a:t>
                      </a:r>
                      <a:endParaRPr lang="da-DK" sz="8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14</a:t>
                      </a:r>
                    </a:p>
                    <a:p>
                      <a:r>
                        <a:rPr lang="da-DK" sz="800" dirty="0" smtClean="0"/>
                        <a:t>Læring &amp; KV</a:t>
                      </a:r>
                      <a:endParaRPr lang="da-DK" sz="8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15</a:t>
                      </a:r>
                    </a:p>
                    <a:p>
                      <a:r>
                        <a:rPr lang="da-DK" sz="800" dirty="0" err="1" smtClean="0"/>
                        <a:t>Arb</a:t>
                      </a:r>
                      <a:r>
                        <a:rPr lang="da-DK" sz="800" dirty="0" smtClean="0"/>
                        <a:t>. tilret.</a:t>
                      </a:r>
                      <a:endParaRPr lang="da-DK" sz="8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16</a:t>
                      </a:r>
                    </a:p>
                    <a:p>
                      <a:r>
                        <a:rPr lang="da-DK" sz="800" dirty="0" smtClean="0"/>
                        <a:t>kultur</a:t>
                      </a:r>
                      <a:endParaRPr lang="da-DK" sz="8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57016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Akut</a:t>
                      </a:r>
                    </a:p>
                    <a:p>
                      <a:r>
                        <a:rPr lang="da-DK" sz="1200" dirty="0" smtClean="0"/>
                        <a:t>2019</a:t>
                      </a:r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76604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Medicinsk</a:t>
                      </a:r>
                    </a:p>
                    <a:p>
                      <a:r>
                        <a:rPr lang="da-DK" sz="1200" dirty="0" smtClean="0"/>
                        <a:t>2016</a:t>
                      </a:r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1</a:t>
                      </a:r>
                      <a:endParaRPr lang="da-DK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2</a:t>
                      </a:r>
                      <a:endParaRPr lang="da-DK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14623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Kvinde</a:t>
                      </a:r>
                    </a:p>
                    <a:p>
                      <a:r>
                        <a:rPr lang="da-DK" sz="1200" dirty="0" smtClean="0"/>
                        <a:t>2015</a:t>
                      </a:r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2</a:t>
                      </a:r>
                      <a:endParaRPr lang="da-DK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2</a:t>
                      </a:r>
                      <a:endParaRPr lang="da-DK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2</a:t>
                      </a:r>
                      <a:endParaRPr lang="da-DK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2</a:t>
                      </a:r>
                      <a:endParaRPr lang="da-DK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100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BOI </a:t>
                      </a:r>
                    </a:p>
                    <a:p>
                      <a:r>
                        <a:rPr lang="da-DK" sz="1200" dirty="0" smtClean="0"/>
                        <a:t>2016</a:t>
                      </a:r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2</a:t>
                      </a:r>
                      <a:endParaRPr lang="da-DK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2</a:t>
                      </a:r>
                      <a:endParaRPr lang="da-DK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04236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Ortopæd</a:t>
                      </a:r>
                    </a:p>
                    <a:p>
                      <a:r>
                        <a:rPr lang="da-DK" sz="1200" dirty="0" smtClean="0"/>
                        <a:t>2018</a:t>
                      </a:r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2113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Kirurgi 2019</a:t>
                      </a:r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33022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Røntgen &amp; scanning</a:t>
                      </a:r>
                    </a:p>
                    <a:p>
                      <a:r>
                        <a:rPr lang="da-DK" sz="1200" dirty="0" smtClean="0"/>
                        <a:t>2016</a:t>
                      </a:r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3</a:t>
                      </a:r>
                      <a:endParaRPr lang="da-DK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2</a:t>
                      </a:r>
                      <a:endParaRPr lang="da-DK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dirty="0" smtClean="0"/>
                        <a:t>4</a:t>
                      </a:r>
                      <a:endParaRPr lang="da-DK" sz="12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210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274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2971" y="333450"/>
            <a:ext cx="10082625" cy="936104"/>
          </a:xfrm>
        </p:spPr>
        <p:txBody>
          <a:bodyPr/>
          <a:lstStyle/>
          <a:p>
            <a:r>
              <a:rPr lang="da-DK" dirty="0" smtClean="0"/>
              <a:t>Professionel udfoldet</a:t>
            </a:r>
            <a:r>
              <a:rPr lang="da-DK" sz="4000" dirty="0"/>
              <a:t/>
            </a:r>
            <a:br>
              <a:rPr lang="da-DK" sz="4000" dirty="0"/>
            </a:b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20187" y="1053530"/>
            <a:ext cx="10082625" cy="5137972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408955" y="1629594"/>
            <a:ext cx="108732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Laver I handleplan efter 360 graders feedback?</a:t>
            </a:r>
          </a:p>
          <a:p>
            <a:endParaRPr lang="da-DK" sz="80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Spørger hovedvejleder til sidste 360 graders feedback ved introduktionssamtalen?</a:t>
            </a:r>
          </a:p>
          <a:p>
            <a:endParaRPr lang="da-DK" sz="80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Giver I feedback på professionel håndtering? </a:t>
            </a:r>
          </a:p>
          <a:p>
            <a:endParaRPr lang="da-DK" sz="80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 I møder om professionel adfærd eller professionelle udfordringer?</a:t>
            </a:r>
          </a:p>
          <a:p>
            <a:endParaRPr lang="da-DK" sz="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 I et vejlederforum, hvor I drøfter uddannelseslægerne professionelle adfærd?</a:t>
            </a:r>
            <a:endParaRPr lang="da-DK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7492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6" y="261442"/>
            <a:ext cx="10082625" cy="504056"/>
          </a:xfrm>
        </p:spPr>
        <p:txBody>
          <a:bodyPr/>
          <a:lstStyle/>
          <a:p>
            <a:r>
              <a:rPr lang="da-DK" dirty="0" smtClean="0"/>
              <a:t>Score: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90430" y="1989634"/>
            <a:ext cx="11282056" cy="4633916"/>
          </a:xfrm>
        </p:spPr>
        <p:txBody>
          <a:bodyPr/>
          <a:lstStyle/>
          <a:p>
            <a:r>
              <a:rPr lang="da-DK" dirty="0"/>
              <a:t>1 problematisk: Uddannelseslæger oplæres ikke 	</a:t>
            </a:r>
          </a:p>
          <a:p>
            <a:pPr marL="0" indent="0">
              <a:buNone/>
            </a:pPr>
            <a:endParaRPr lang="da-DK" sz="1200" dirty="0"/>
          </a:p>
          <a:p>
            <a:r>
              <a:rPr lang="da-DK" dirty="0"/>
              <a:t>2 utilstrækkelig: Oplæring af uddannelseslæger er utilstrækkelig 	</a:t>
            </a:r>
          </a:p>
          <a:p>
            <a:pPr marL="0" indent="0">
              <a:buNone/>
            </a:pPr>
            <a:endParaRPr lang="da-DK" sz="1200" dirty="0"/>
          </a:p>
          <a:p>
            <a:r>
              <a:rPr lang="da-DK" dirty="0"/>
              <a:t>3 tilstrækkelig: Oplæring af uddannelseslæger er tilstrækkelig</a:t>
            </a:r>
            <a:endParaRPr lang="da-DK" sz="1200" dirty="0"/>
          </a:p>
          <a:p>
            <a:r>
              <a:rPr lang="da-DK" dirty="0"/>
              <a:t>4 særdeles god: Uddannelseslægerne oplæres systematisk </a:t>
            </a: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61622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7" y="333450"/>
            <a:ext cx="10082625" cy="936104"/>
          </a:xfrm>
        </p:spPr>
        <p:txBody>
          <a:bodyPr/>
          <a:lstStyle/>
          <a:p>
            <a:r>
              <a:rPr lang="da-DK" sz="4000" dirty="0" smtClean="0"/>
              <a:t>Tema 11</a:t>
            </a:r>
            <a:r>
              <a:rPr lang="da-DK" b="0" dirty="0"/>
              <a:t>	</a:t>
            </a:r>
            <a:r>
              <a:rPr lang="da-DK" sz="4000" dirty="0" smtClean="0"/>
              <a:t>Forskning</a:t>
            </a:r>
            <a:r>
              <a:rPr lang="da-DK" b="0" dirty="0"/>
              <a:t/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20187" y="2565698"/>
            <a:ext cx="10082625" cy="3625804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Alle afdelinger, der har læger i H-forløb, skal kunne levere den obligatoriske forsknings-træning. Der bør ses på afdelingens </a:t>
            </a:r>
            <a:r>
              <a:rPr lang="da-DK" dirty="0" smtClean="0"/>
              <a:t>muligheder </a:t>
            </a:r>
            <a:r>
              <a:rPr lang="da-DK" dirty="0"/>
              <a:t>og prioritering af, at understøtte </a:t>
            </a:r>
            <a:r>
              <a:rPr lang="da-DK" dirty="0" smtClean="0"/>
              <a:t>forskningsopgaver </a:t>
            </a:r>
            <a:r>
              <a:rPr lang="da-DK" dirty="0"/>
              <a:t>og opbygge et forskningsmiljø. Temaet kan angives som’ tilstrækkelig’, </a:t>
            </a:r>
            <a:r>
              <a:rPr lang="da-DK" dirty="0" smtClean="0"/>
              <a:t>selvom </a:t>
            </a:r>
            <a:r>
              <a:rPr lang="da-DK" dirty="0"/>
              <a:t>der ikke finder forskning sted, hvis </a:t>
            </a:r>
            <a:r>
              <a:rPr lang="da-DK" dirty="0" smtClean="0"/>
              <a:t>forskningsaktivitet </a:t>
            </a:r>
            <a:r>
              <a:rPr lang="da-DK" dirty="0"/>
              <a:t>ikke findes relevant i det </a:t>
            </a:r>
            <a:r>
              <a:rPr lang="da-DK" dirty="0" smtClean="0"/>
              <a:t>aktuelle </a:t>
            </a:r>
            <a:r>
              <a:rPr lang="da-DK" dirty="0"/>
              <a:t>uddannelsesforløb. 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099286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0963" y="117426"/>
            <a:ext cx="10082625" cy="936104"/>
          </a:xfrm>
        </p:spPr>
        <p:txBody>
          <a:bodyPr/>
          <a:lstStyle/>
          <a:p>
            <a:r>
              <a:rPr lang="da-DK" dirty="0" smtClean="0"/>
              <a:t>Forskning udfoldet</a:t>
            </a:r>
            <a:r>
              <a:rPr lang="da-DK" b="0" dirty="0"/>
              <a:t/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27849" y="2781722"/>
            <a:ext cx="11665296" cy="3625804"/>
          </a:xfrm>
        </p:spPr>
        <p:txBody>
          <a:bodyPr/>
          <a:lstStyle/>
          <a:p>
            <a:pPr marL="0" indent="0">
              <a:buNone/>
            </a:pPr>
            <a:r>
              <a:rPr lang="da-DK" sz="2400" dirty="0" smtClean="0"/>
              <a:t>Fx</a:t>
            </a:r>
            <a:endParaRPr lang="da-DK" sz="2400" dirty="0"/>
          </a:p>
          <a:p>
            <a:pPr marL="0" indent="0">
              <a:buNone/>
            </a:pPr>
            <a:r>
              <a:rPr lang="da-DK" sz="2400" dirty="0" smtClean="0"/>
              <a:t>Har I en forskningsansvarlig overlæge?</a:t>
            </a:r>
          </a:p>
          <a:p>
            <a:pPr marL="0" indent="0">
              <a:buNone/>
            </a:pPr>
            <a:r>
              <a:rPr lang="da-DK" sz="2400" dirty="0" smtClean="0"/>
              <a:t>Hvis ja – sikrer vedkommende et overblik </a:t>
            </a:r>
            <a:r>
              <a:rPr lang="da-DK" sz="2400" dirty="0"/>
              <a:t>over </a:t>
            </a:r>
            <a:r>
              <a:rPr lang="da-DK" sz="2400" dirty="0" smtClean="0"/>
              <a:t>igangværende </a:t>
            </a:r>
            <a:r>
              <a:rPr lang="da-DK" sz="2400" dirty="0"/>
              <a:t>forskningsprojekter, og over hvilke muligheder der er for at deltage i </a:t>
            </a:r>
            <a:r>
              <a:rPr lang="da-DK" sz="2400" dirty="0" smtClean="0"/>
              <a:t>forskning?</a:t>
            </a:r>
            <a:endParaRPr lang="da-DK" sz="2400" dirty="0"/>
          </a:p>
          <a:p>
            <a:pPr marL="0" indent="0">
              <a:buNone/>
            </a:pPr>
            <a:r>
              <a:rPr lang="da-DK" sz="2400" dirty="0" smtClean="0"/>
              <a:t>Har I en ”idebank/ide-katalog</a:t>
            </a:r>
            <a:r>
              <a:rPr lang="da-DK" sz="2400" dirty="0"/>
              <a:t>” med forslag til kasuistikker og mindre </a:t>
            </a:r>
            <a:r>
              <a:rPr lang="da-DK" sz="2400" dirty="0" smtClean="0"/>
              <a:t>forskningsprojekter</a:t>
            </a:r>
            <a:r>
              <a:rPr lang="da-DK" sz="2400" dirty="0"/>
              <a:t>, herunder projekter, der kan anvendes i den obligatoriske forskningstræning. </a:t>
            </a:r>
          </a:p>
          <a:p>
            <a:pPr marL="0" indent="0">
              <a:buNone/>
            </a:pPr>
            <a:r>
              <a:rPr lang="da-DK" sz="2400" dirty="0" smtClean="0"/>
              <a:t>Afholder I journal </a:t>
            </a:r>
            <a:r>
              <a:rPr lang="da-DK" sz="2400" dirty="0" err="1" smtClean="0"/>
              <a:t>club</a:t>
            </a:r>
            <a:r>
              <a:rPr lang="da-DK" sz="2400" dirty="0" smtClean="0"/>
              <a:t>? </a:t>
            </a:r>
            <a:endParaRPr lang="da-DK" sz="2400" dirty="0"/>
          </a:p>
          <a:p>
            <a:pPr marL="0" indent="0">
              <a:buNone/>
            </a:pPr>
            <a:endParaRPr lang="da-DK" sz="800" dirty="0"/>
          </a:p>
          <a:p>
            <a:pPr marL="0" indent="0">
              <a:buNone/>
            </a:pPr>
            <a:r>
              <a:rPr lang="da-DK" sz="2400" dirty="0"/>
              <a:t>Temascoringen vil afhænge af </a:t>
            </a:r>
            <a:endParaRPr lang="da-DK" sz="2400" dirty="0" smtClean="0"/>
          </a:p>
          <a:p>
            <a:pPr marL="0" indent="0">
              <a:buNone/>
            </a:pPr>
            <a:r>
              <a:rPr lang="da-DK" sz="2400" dirty="0"/>
              <a:t>• </a:t>
            </a:r>
            <a:r>
              <a:rPr lang="da-DK" sz="2400" dirty="0" smtClean="0"/>
              <a:t>Af specialets </a:t>
            </a:r>
            <a:r>
              <a:rPr lang="da-DK" sz="2400" dirty="0"/>
              <a:t>målbeskrivelse og </a:t>
            </a:r>
            <a:r>
              <a:rPr lang="da-DK" sz="2400" dirty="0" smtClean="0"/>
              <a:t>forskningstradition </a:t>
            </a:r>
          </a:p>
          <a:p>
            <a:pPr marL="0" indent="0">
              <a:buNone/>
            </a:pPr>
            <a:r>
              <a:rPr lang="da-DK" sz="2400" dirty="0"/>
              <a:t>• </a:t>
            </a:r>
            <a:r>
              <a:rPr lang="da-DK" sz="2400" dirty="0" smtClean="0"/>
              <a:t>Om afdelingens </a:t>
            </a:r>
            <a:r>
              <a:rPr lang="da-DK" sz="2400" dirty="0"/>
              <a:t>rammer og </a:t>
            </a:r>
            <a:r>
              <a:rPr lang="da-DK" sz="2400" dirty="0" smtClean="0"/>
              <a:t>understøttelse/vejledning </a:t>
            </a:r>
            <a:r>
              <a:rPr lang="da-DK" sz="2400" dirty="0" err="1"/>
              <a:t>faciliterer</a:t>
            </a:r>
            <a:r>
              <a:rPr lang="da-DK" sz="2400" dirty="0"/>
              <a:t> deltagelse i </a:t>
            </a:r>
            <a:r>
              <a:rPr lang="da-DK" sz="2400" dirty="0" smtClean="0"/>
              <a:t>forskningsprojekter</a:t>
            </a:r>
            <a:r>
              <a:rPr lang="da-DK" sz="2400" dirty="0"/>
              <a:t>.</a:t>
            </a:r>
            <a:r>
              <a:rPr lang="da-DK" sz="1800" dirty="0"/>
              <a:t> </a:t>
            </a: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082849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6" y="261442"/>
            <a:ext cx="10082625" cy="504056"/>
          </a:xfrm>
        </p:spPr>
        <p:txBody>
          <a:bodyPr/>
          <a:lstStyle/>
          <a:p>
            <a:r>
              <a:rPr lang="da-DK" dirty="0" smtClean="0"/>
              <a:t>Score for forskning: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90430" y="1989634"/>
            <a:ext cx="11282056" cy="4633916"/>
          </a:xfrm>
        </p:spPr>
        <p:txBody>
          <a:bodyPr/>
          <a:lstStyle/>
          <a:p>
            <a:r>
              <a:rPr lang="da-DK" dirty="0" smtClean="0"/>
              <a:t>1 problematisk: </a:t>
            </a:r>
            <a:r>
              <a:rPr lang="da-DK" dirty="0"/>
              <a:t>Ingen uddannelseslæger deltager eller har </a:t>
            </a:r>
            <a:r>
              <a:rPr lang="da-DK" dirty="0" smtClean="0"/>
              <a:t>muligheder </a:t>
            </a:r>
            <a:r>
              <a:rPr lang="da-DK" dirty="0"/>
              <a:t>herfor 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2 utilstrækkelig: </a:t>
            </a:r>
            <a:r>
              <a:rPr lang="da-DK" dirty="0"/>
              <a:t>Uddannelseslægernes </a:t>
            </a:r>
            <a:r>
              <a:rPr lang="da-DK" dirty="0" smtClean="0"/>
              <a:t>deltagelse </a:t>
            </a:r>
            <a:r>
              <a:rPr lang="da-DK" dirty="0"/>
              <a:t>eller mulighed herfor er utilstrækkelig 	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3 tilstrækkelig: </a:t>
            </a:r>
            <a:r>
              <a:rPr lang="da-DK" dirty="0"/>
              <a:t>Uddannelseslægernes deltagelse eller </a:t>
            </a:r>
            <a:r>
              <a:rPr lang="da-DK" dirty="0" smtClean="0"/>
              <a:t>mulighed </a:t>
            </a:r>
            <a:r>
              <a:rPr lang="da-DK" dirty="0"/>
              <a:t>herfor er </a:t>
            </a:r>
            <a:r>
              <a:rPr lang="da-DK" dirty="0" smtClean="0"/>
              <a:t>tilstrækkelig </a:t>
            </a:r>
            <a:r>
              <a:rPr lang="da-DK" dirty="0"/>
              <a:t>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4 særdeles god: </a:t>
            </a:r>
            <a:r>
              <a:rPr lang="da-DK" dirty="0"/>
              <a:t>Mange uddannelseslæger er involveret og deltager 	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448288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7" y="333450"/>
            <a:ext cx="10082625" cy="936104"/>
          </a:xfrm>
        </p:spPr>
        <p:txBody>
          <a:bodyPr/>
          <a:lstStyle/>
          <a:p>
            <a:r>
              <a:rPr lang="da-DK" sz="4000" dirty="0" smtClean="0"/>
              <a:t>Tema 12 Undervisning </a:t>
            </a:r>
            <a:r>
              <a:rPr lang="da-DK" b="0" dirty="0"/>
              <a:t>	</a:t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20187" y="1053530"/>
            <a:ext cx="10082625" cy="5137972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Uddannelsesafdelinger skal give teoretisk </a:t>
            </a:r>
            <a:r>
              <a:rPr lang="da-DK" dirty="0" smtClean="0"/>
              <a:t>undervisning</a:t>
            </a:r>
            <a:r>
              <a:rPr lang="da-DK" dirty="0"/>
              <a:t>. Jo større og jo mere spredt </a:t>
            </a:r>
            <a:r>
              <a:rPr lang="da-DK" dirty="0" smtClean="0"/>
              <a:t>afdelingen </a:t>
            </a:r>
            <a:r>
              <a:rPr lang="da-DK" dirty="0"/>
              <a:t>er, jo større er kravet til struktureret og planlagt undervisning. Hvis der kun er en til to uddannelseslæger kan </a:t>
            </a:r>
            <a:r>
              <a:rPr lang="da-DK" dirty="0" smtClean="0"/>
              <a:t>undervisningen / vejledningen </a:t>
            </a:r>
            <a:r>
              <a:rPr lang="da-DK" dirty="0"/>
              <a:t>være mere uformel. 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118407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2931" y="117426"/>
            <a:ext cx="10082625" cy="936104"/>
          </a:xfrm>
        </p:spPr>
        <p:txBody>
          <a:bodyPr/>
          <a:lstStyle/>
          <a:p>
            <a:r>
              <a:rPr lang="da-DK" dirty="0" smtClean="0"/>
              <a:t>Undervisning udfoldet </a:t>
            </a:r>
            <a:r>
              <a:rPr lang="da-DK" b="0" dirty="0"/>
              <a:t>	</a:t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41847" y="765498"/>
            <a:ext cx="11953328" cy="5137972"/>
          </a:xfrm>
        </p:spPr>
        <p:txBody>
          <a:bodyPr/>
          <a:lstStyle/>
          <a:p>
            <a:pPr marL="0" indent="0">
              <a:buNone/>
            </a:pPr>
            <a:r>
              <a:rPr lang="da-DK" sz="2400" dirty="0" smtClean="0"/>
              <a:t>Har I et fast undervisningsplan?</a:t>
            </a:r>
          </a:p>
          <a:p>
            <a:pPr marL="0" indent="0">
              <a:buNone/>
            </a:pPr>
            <a:endParaRPr lang="da-DK" sz="800" dirty="0" smtClean="0"/>
          </a:p>
          <a:p>
            <a:pPr marL="0" indent="0">
              <a:buNone/>
            </a:pPr>
            <a:r>
              <a:rPr lang="da-DK" sz="2400" dirty="0" smtClean="0"/>
              <a:t>Følger I denne plan dvs. afholdes undervisningen?</a:t>
            </a:r>
          </a:p>
          <a:p>
            <a:pPr marL="0" indent="0">
              <a:buNone/>
            </a:pPr>
            <a:endParaRPr lang="da-DK" sz="800" dirty="0" smtClean="0"/>
          </a:p>
          <a:p>
            <a:pPr marL="0" indent="0">
              <a:buNone/>
            </a:pPr>
            <a:r>
              <a:rPr lang="da-DK" sz="2400" dirty="0" smtClean="0"/>
              <a:t>Er det en uddannelseslæge, der planlægger undervisningen?</a:t>
            </a:r>
          </a:p>
          <a:p>
            <a:pPr marL="0" indent="0">
              <a:buNone/>
            </a:pPr>
            <a:endParaRPr lang="da-DK" sz="800" dirty="0" smtClean="0"/>
          </a:p>
          <a:p>
            <a:pPr marL="0" indent="0">
              <a:buNone/>
            </a:pPr>
            <a:r>
              <a:rPr lang="da-DK" sz="2400" dirty="0" smtClean="0"/>
              <a:t>Er der en fin balance mellem undervisere (speciallæger/uddannelseslæger)?</a:t>
            </a:r>
          </a:p>
          <a:p>
            <a:pPr marL="0" indent="0">
              <a:buNone/>
            </a:pPr>
            <a:endParaRPr lang="da-DK" sz="800" dirty="0" smtClean="0"/>
          </a:p>
          <a:p>
            <a:pPr marL="0" indent="0">
              <a:buNone/>
            </a:pPr>
            <a:r>
              <a:rPr lang="da-DK" sz="2400" dirty="0" smtClean="0"/>
              <a:t>Oplever uddannelseslægerne undervisningen relevant?</a:t>
            </a:r>
            <a:endParaRPr lang="da-DK" sz="2400" dirty="0"/>
          </a:p>
          <a:p>
            <a:pPr marL="0" indent="0">
              <a:buNone/>
            </a:pPr>
            <a:r>
              <a:rPr lang="da-DK" sz="2400" dirty="0" smtClean="0"/>
              <a:t>Har I dagens case?</a:t>
            </a: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210430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6" y="261442"/>
            <a:ext cx="10082625" cy="504056"/>
          </a:xfrm>
        </p:spPr>
        <p:txBody>
          <a:bodyPr/>
          <a:lstStyle/>
          <a:p>
            <a:r>
              <a:rPr lang="da-DK" dirty="0" smtClean="0"/>
              <a:t>Score for undervisning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90430" y="1989634"/>
            <a:ext cx="11282056" cy="4633916"/>
          </a:xfrm>
        </p:spPr>
        <p:txBody>
          <a:bodyPr/>
          <a:lstStyle/>
          <a:p>
            <a:r>
              <a:rPr lang="da-DK" dirty="0" smtClean="0"/>
              <a:t>1 problematisk: </a:t>
            </a:r>
            <a:r>
              <a:rPr lang="da-DK" dirty="0"/>
              <a:t>Afdelingen har ingen plan for undervisning 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2 utilstrækkelig: </a:t>
            </a:r>
            <a:r>
              <a:rPr lang="da-DK" dirty="0"/>
              <a:t>Afdelingens undervisning er utilstrækkelig 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3 tilstrækkelig: </a:t>
            </a:r>
            <a:r>
              <a:rPr lang="da-DK" dirty="0"/>
              <a:t>Afdelingens </a:t>
            </a:r>
            <a:r>
              <a:rPr lang="da-DK" dirty="0" smtClean="0"/>
              <a:t>undervisning </a:t>
            </a:r>
            <a:r>
              <a:rPr lang="da-DK" dirty="0"/>
              <a:t>er tilstrækkelig 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4 særdeles god: </a:t>
            </a:r>
            <a:r>
              <a:rPr lang="da-DK" dirty="0"/>
              <a:t>Afdelingens undervisning er velplanlagt og </a:t>
            </a:r>
            <a:r>
              <a:rPr lang="da-DK" dirty="0" smtClean="0"/>
              <a:t>velbesøgt </a:t>
            </a: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872873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8955" y="117426"/>
            <a:ext cx="11138040" cy="1152128"/>
          </a:xfrm>
        </p:spPr>
        <p:txBody>
          <a:bodyPr/>
          <a:lstStyle/>
          <a:p>
            <a:r>
              <a:rPr lang="da-DK" sz="4000" dirty="0" smtClean="0"/>
              <a:t>Tema 13 </a:t>
            </a:r>
            <a:br>
              <a:rPr lang="da-DK" sz="4000" dirty="0" smtClean="0"/>
            </a:br>
            <a:r>
              <a:rPr lang="da-DK" sz="4000" dirty="0" smtClean="0"/>
              <a:t>Konferencernes læringsværdi</a:t>
            </a:r>
            <a:r>
              <a:rPr lang="da-DK" sz="4000" dirty="0"/>
              <a:t>	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15986" y="981522"/>
            <a:ext cx="10082625" cy="5137972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Læringsudbyttet bør være tydeligt og </a:t>
            </a:r>
            <a:r>
              <a:rPr lang="da-DK" dirty="0" err="1"/>
              <a:t>frem-met</a:t>
            </a:r>
            <a:r>
              <a:rPr lang="da-DK" dirty="0"/>
              <a:t> mest muligt. Bortset fra egentlig </a:t>
            </a:r>
            <a:r>
              <a:rPr lang="da-DK" dirty="0" err="1"/>
              <a:t>afrap-portering</a:t>
            </a:r>
            <a:r>
              <a:rPr lang="da-DK" dirty="0"/>
              <a:t> bør åben, faglig og inddragende diskussion af cases, problemer og løsninger vurderes positivt. 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044722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6947" y="189434"/>
            <a:ext cx="11305256" cy="504056"/>
          </a:xfrm>
        </p:spPr>
        <p:txBody>
          <a:bodyPr/>
          <a:lstStyle/>
          <a:p>
            <a:r>
              <a:rPr lang="da-DK" dirty="0" smtClean="0"/>
              <a:t>Konferencernes læringsværdi udfoldet</a:t>
            </a:r>
            <a:r>
              <a:rPr lang="da-DK" sz="4000" dirty="0"/>
              <a:t>	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36947" y="1197546"/>
            <a:ext cx="11158034" cy="5137972"/>
          </a:xfrm>
        </p:spPr>
        <p:txBody>
          <a:bodyPr/>
          <a:lstStyle/>
          <a:p>
            <a:pPr marL="0" indent="0">
              <a:buNone/>
            </a:pPr>
            <a:r>
              <a:rPr lang="da-DK" sz="2400" dirty="0" smtClean="0"/>
              <a:t>Har konferencen uddannelsesværdi?</a:t>
            </a:r>
          </a:p>
          <a:p>
            <a:pPr marL="0" indent="0">
              <a:buNone/>
            </a:pPr>
            <a:r>
              <a:rPr lang="da-DK" sz="2400" dirty="0" smtClean="0"/>
              <a:t>Kan konferencen bruges til </a:t>
            </a:r>
            <a:r>
              <a:rPr lang="da-DK" sz="2400" dirty="0"/>
              <a:t>problem- og evidensbaserede gennemgange af udvalgte </a:t>
            </a:r>
            <a:r>
              <a:rPr lang="da-DK" sz="2400" dirty="0" smtClean="0"/>
              <a:t>patientforløb</a:t>
            </a:r>
            <a:r>
              <a:rPr lang="da-DK" sz="2400" dirty="0"/>
              <a:t>, drøftelse af videnskabelige artikler </a:t>
            </a:r>
            <a:r>
              <a:rPr lang="da-DK" sz="2400" dirty="0" smtClean="0"/>
              <a:t>mv?</a:t>
            </a:r>
          </a:p>
          <a:p>
            <a:pPr marL="0" indent="0">
              <a:buNone/>
            </a:pPr>
            <a:r>
              <a:rPr lang="da-DK" sz="2400" dirty="0" smtClean="0"/>
              <a:t>Kan de tilgodese </a:t>
            </a:r>
            <a:r>
              <a:rPr lang="da-DK" sz="2400" dirty="0"/>
              <a:t>individuelle behov gennem deltageraktivering og </a:t>
            </a:r>
            <a:r>
              <a:rPr lang="da-DK" sz="2400" dirty="0" smtClean="0"/>
              <a:t>–styring? </a:t>
            </a:r>
          </a:p>
          <a:p>
            <a:pPr marL="0" indent="0">
              <a:buNone/>
            </a:pPr>
            <a:r>
              <a:rPr lang="da-DK" sz="2400" dirty="0" smtClean="0"/>
              <a:t>Udnyttes uddannelseslægernes </a:t>
            </a:r>
            <a:r>
              <a:rPr lang="da-DK" sz="2400" dirty="0"/>
              <a:t>ressourcer </a:t>
            </a:r>
            <a:r>
              <a:rPr lang="da-DK" sz="2400" dirty="0" smtClean="0"/>
              <a:t>ved konferencerne?</a:t>
            </a:r>
          </a:p>
          <a:p>
            <a:pPr marL="0" indent="0">
              <a:buNone/>
            </a:pPr>
            <a:endParaRPr lang="da-DK" sz="800" dirty="0"/>
          </a:p>
          <a:p>
            <a:pPr marL="0" indent="0">
              <a:buNone/>
            </a:pPr>
            <a:endParaRPr lang="da-DK" sz="1800" i="1" dirty="0" smtClean="0"/>
          </a:p>
          <a:p>
            <a:pPr marL="0" indent="0">
              <a:buNone/>
            </a:pPr>
            <a:endParaRPr lang="da-DK" sz="1800" i="1" dirty="0"/>
          </a:p>
          <a:p>
            <a:pPr marL="0" indent="0">
              <a:buNone/>
            </a:pPr>
            <a:r>
              <a:rPr lang="da-DK" sz="1800" i="1" dirty="0" smtClean="0"/>
              <a:t>Det </a:t>
            </a:r>
            <a:r>
              <a:rPr lang="da-DK" sz="1800" i="1" dirty="0"/>
              <a:t>er væsentligt, at der skelnes mellem konferencer med </a:t>
            </a:r>
            <a:r>
              <a:rPr lang="da-DK" sz="1800" i="1" dirty="0" smtClean="0"/>
              <a:t>klinisk beslutningstagen og konferencer, der udelukkende har til formål at plan- og tilrettelægge arbejdsdagen, samt </a:t>
            </a:r>
            <a:r>
              <a:rPr lang="da-DK" sz="1800" i="1" dirty="0"/>
              <a:t>hvor det således ikke kan forventes, at der er afsat tid til kliniske gennemgange</a:t>
            </a:r>
            <a:r>
              <a:rPr lang="da-DK" sz="1800" i="1" dirty="0" smtClean="0"/>
              <a:t>.</a:t>
            </a:r>
          </a:p>
          <a:p>
            <a:pPr marL="0" indent="0">
              <a:buNone/>
            </a:pPr>
            <a:endParaRPr lang="da-DK" sz="800" dirty="0"/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1309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7" y="333450"/>
            <a:ext cx="10082625" cy="936104"/>
          </a:xfrm>
        </p:spPr>
        <p:txBody>
          <a:bodyPr/>
          <a:lstStyle/>
          <a:p>
            <a:r>
              <a:rPr lang="da-DK" sz="4000" dirty="0" smtClean="0"/>
              <a:t>Tema 1 </a:t>
            </a:r>
            <a:r>
              <a:rPr lang="da-DK" sz="4000" dirty="0"/>
              <a:t>Introduktion til </a:t>
            </a:r>
            <a:r>
              <a:rPr lang="da-DK" sz="4000" dirty="0" smtClean="0"/>
              <a:t>afdelingen </a:t>
            </a:r>
            <a:r>
              <a:rPr lang="da-DK" b="0" dirty="0"/>
              <a:t>	</a:t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20187" y="1053530"/>
            <a:ext cx="10082625" cy="5137972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Bør være skriftlig og mundtlig (personlig) samt gennemføres i forbindelse med </a:t>
            </a:r>
            <a:r>
              <a:rPr lang="da-DK" dirty="0" smtClean="0"/>
              <a:t>ansættelsens </a:t>
            </a:r>
            <a:r>
              <a:rPr lang="da-DK" dirty="0"/>
              <a:t>start. Den skriftlige information bør </a:t>
            </a:r>
            <a:r>
              <a:rPr lang="da-DK" dirty="0" smtClean="0"/>
              <a:t>fremsendes 14 dage før start. Introduktionen </a:t>
            </a:r>
            <a:r>
              <a:rPr lang="da-DK" dirty="0"/>
              <a:t>bør omfatte alle afsnit i afdelingen, med fokus på uddannelseslægens </a:t>
            </a:r>
            <a:r>
              <a:rPr lang="da-DK" dirty="0" smtClean="0"/>
              <a:t>arbejdsfunktioner </a:t>
            </a:r>
            <a:r>
              <a:rPr lang="da-DK" dirty="0"/>
              <a:t>og målrettet den enkeltes behov. 	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964423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6" y="261442"/>
            <a:ext cx="10994025" cy="504056"/>
          </a:xfrm>
        </p:spPr>
        <p:txBody>
          <a:bodyPr/>
          <a:lstStyle/>
          <a:p>
            <a:r>
              <a:rPr lang="da-DK" dirty="0" smtClean="0"/>
              <a:t>Score for konferencernes læringsværdi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90430" y="1989634"/>
            <a:ext cx="11282056" cy="4633916"/>
          </a:xfrm>
        </p:spPr>
        <p:txBody>
          <a:bodyPr/>
          <a:lstStyle/>
          <a:p>
            <a:r>
              <a:rPr lang="da-DK" dirty="0" smtClean="0"/>
              <a:t>1 problematisk: </a:t>
            </a:r>
            <a:r>
              <a:rPr lang="da-DK" dirty="0"/>
              <a:t>Konferenserne har ingen læringsværdi 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2 utilstrækkelig: </a:t>
            </a:r>
            <a:r>
              <a:rPr lang="da-DK" dirty="0"/>
              <a:t>Konferencernes lærings-værdi er utilstrækkelig 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3 tilstrækkelig: </a:t>
            </a:r>
            <a:r>
              <a:rPr lang="da-DK" dirty="0"/>
              <a:t>Konferencernes læ-</a:t>
            </a:r>
            <a:r>
              <a:rPr lang="da-DK" dirty="0" err="1"/>
              <a:t>ringsværdi</a:t>
            </a:r>
            <a:r>
              <a:rPr lang="da-DK" dirty="0"/>
              <a:t> er </a:t>
            </a:r>
            <a:r>
              <a:rPr lang="da-DK" dirty="0" smtClean="0"/>
              <a:t>tilstrækkelig </a:t>
            </a:r>
            <a:r>
              <a:rPr lang="da-DK" dirty="0"/>
              <a:t>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4 særdeles god: </a:t>
            </a:r>
            <a:r>
              <a:rPr lang="da-DK" dirty="0"/>
              <a:t>Konferencerne har stor læringsværdi 	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906080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6075" y="585478"/>
            <a:ext cx="10082625" cy="936104"/>
          </a:xfrm>
        </p:spPr>
        <p:txBody>
          <a:bodyPr/>
          <a:lstStyle/>
          <a:p>
            <a:r>
              <a:rPr lang="da-DK" sz="4000" dirty="0" smtClean="0"/>
              <a:t>Tema 14 </a:t>
            </a:r>
            <a:r>
              <a:rPr lang="da-DK" sz="4000" dirty="0"/>
              <a:t>Læring og </a:t>
            </a:r>
            <a:r>
              <a:rPr lang="da-DK" sz="4000" dirty="0" smtClean="0"/>
              <a:t>kompetencevurdering </a:t>
            </a:r>
            <a:r>
              <a:rPr lang="da-DK" sz="4000" dirty="0"/>
              <a:t>	</a:t>
            </a:r>
            <a:r>
              <a:rPr lang="da-DK" b="0" dirty="0"/>
              <a:t/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06075" y="1521582"/>
            <a:ext cx="10720104" cy="4993956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Et centralt tema. Struktureret læring, </a:t>
            </a:r>
            <a:r>
              <a:rPr lang="da-DK" dirty="0" smtClean="0"/>
              <a:t>vejledning</a:t>
            </a:r>
            <a:r>
              <a:rPr lang="da-DK" dirty="0"/>
              <a:t>, supervision og feedback bør fremmes i alle relevante arbejdsfunktioner, særligt når disse er målbærende. Kompetencevurdering bør være planlagt og struktureret. Det er et plus, hvis skemaer til objektiv vurdering og andre målbare metoder anvendes. </a:t>
            </a:r>
            <a:r>
              <a:rPr lang="da-DK" dirty="0" smtClean="0"/>
              <a:t>Helhedsvurderinger </a:t>
            </a:r>
            <a:r>
              <a:rPr lang="da-DK" dirty="0"/>
              <a:t>af komplekse mål (fx 360° </a:t>
            </a:r>
            <a:r>
              <a:rPr lang="da-DK" dirty="0" smtClean="0"/>
              <a:t>feedback</a:t>
            </a:r>
            <a:r>
              <a:rPr lang="da-DK" dirty="0"/>
              <a:t>) bør anvendes i afdelingen. 	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782803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1847" y="261442"/>
            <a:ext cx="11953328" cy="756084"/>
          </a:xfrm>
        </p:spPr>
        <p:txBody>
          <a:bodyPr/>
          <a:lstStyle/>
          <a:p>
            <a:r>
              <a:rPr lang="da-DK" dirty="0" smtClean="0"/>
              <a:t>Læring </a:t>
            </a:r>
            <a:r>
              <a:rPr lang="da-DK" dirty="0"/>
              <a:t>og </a:t>
            </a:r>
            <a:r>
              <a:rPr lang="da-DK" dirty="0" smtClean="0"/>
              <a:t>kompetencevurdering udfoldet</a:t>
            </a:r>
            <a:r>
              <a:rPr lang="da-DK" sz="4000" dirty="0"/>
              <a:t>	</a:t>
            </a:r>
            <a:r>
              <a:rPr lang="da-DK" b="0" dirty="0"/>
              <a:t/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77851" y="1269554"/>
            <a:ext cx="11881320" cy="4993956"/>
          </a:xfrm>
        </p:spPr>
        <p:txBody>
          <a:bodyPr/>
          <a:lstStyle/>
          <a:p>
            <a:pPr marL="0" indent="0">
              <a:buNone/>
            </a:pPr>
            <a:r>
              <a:rPr lang="da-DK" sz="2400" dirty="0" smtClean="0"/>
              <a:t>Kender uddannelseslægerne aftalerne om hyppighed af kompetencevurdering? Bruges kendte KV-skemaer jf. målbeskrivelsen?</a:t>
            </a:r>
          </a:p>
          <a:p>
            <a:pPr marL="0" indent="0">
              <a:buNone/>
            </a:pPr>
            <a:endParaRPr lang="da-DK" sz="2400" dirty="0"/>
          </a:p>
          <a:p>
            <a:pPr marL="0" indent="0">
              <a:buNone/>
            </a:pPr>
            <a:r>
              <a:rPr lang="da-DK" sz="2400" dirty="0" smtClean="0"/>
              <a:t>Har afdelingen vejlederforum møder, hvor uddannelseslægernes kompetencer drøftes?</a:t>
            </a:r>
          </a:p>
          <a:p>
            <a:pPr marL="0" indent="0">
              <a:buNone/>
            </a:pPr>
            <a:endParaRPr lang="da-DK" sz="2400" dirty="0"/>
          </a:p>
          <a:p>
            <a:pPr marL="0" indent="0">
              <a:buNone/>
            </a:pPr>
            <a:r>
              <a:rPr lang="da-DK" sz="2400" dirty="0" smtClean="0"/>
              <a:t>Gennemføres 360 graders feedback jf. uddannelsesprogrammet?</a:t>
            </a:r>
          </a:p>
          <a:p>
            <a:pPr marL="0" indent="0">
              <a:buNone/>
            </a:pPr>
            <a:endParaRPr lang="da-DK" sz="800" dirty="0"/>
          </a:p>
          <a:p>
            <a:pPr marL="0" indent="0">
              <a:buNone/>
            </a:pPr>
            <a:r>
              <a:rPr lang="da-DK" sz="2400" dirty="0" smtClean="0"/>
              <a:t>Foregår klinisk vejledning struktureret</a:t>
            </a:r>
            <a:r>
              <a:rPr lang="da-DK" sz="2400" dirty="0"/>
              <a:t>, under supervision og med </a:t>
            </a:r>
            <a:r>
              <a:rPr lang="da-DK" sz="2400" dirty="0" smtClean="0"/>
              <a:t>feedback.  </a:t>
            </a:r>
          </a:p>
          <a:p>
            <a:pPr marL="0" indent="0">
              <a:buNone/>
            </a:pPr>
            <a:endParaRPr lang="da-DK" sz="800" dirty="0"/>
          </a:p>
          <a:p>
            <a:pPr marL="0" indent="0">
              <a:buNone/>
            </a:pPr>
            <a:r>
              <a:rPr lang="da-DK" sz="2400" dirty="0" smtClean="0"/>
              <a:t>Er der afsat </a:t>
            </a:r>
            <a:r>
              <a:rPr lang="da-DK" sz="2400" dirty="0"/>
              <a:t>tid og ressourcer for </a:t>
            </a:r>
            <a:r>
              <a:rPr lang="da-DK" sz="2400" dirty="0" smtClean="0"/>
              <a:t>hovedvejleder? Er hovedvejleder klædt på til opgaven (Vejlederkursus for speciallæger)?</a:t>
            </a:r>
          </a:p>
          <a:p>
            <a:pPr marL="0" indent="0">
              <a:buNone/>
            </a:pPr>
            <a:endParaRPr lang="da-DK" sz="800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706241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6947" y="117426"/>
            <a:ext cx="11089232" cy="504056"/>
          </a:xfrm>
        </p:spPr>
        <p:txBody>
          <a:bodyPr/>
          <a:lstStyle/>
          <a:p>
            <a:r>
              <a:rPr lang="da-DK" dirty="0" smtClean="0"/>
              <a:t>Score for læring og kompetencevurdering: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33206" y="2225672"/>
            <a:ext cx="11707547" cy="4633916"/>
          </a:xfrm>
        </p:spPr>
        <p:txBody>
          <a:bodyPr/>
          <a:lstStyle/>
          <a:p>
            <a:r>
              <a:rPr lang="da-DK" dirty="0" smtClean="0"/>
              <a:t>1 problematisk: </a:t>
            </a:r>
            <a:r>
              <a:rPr lang="da-DK" dirty="0"/>
              <a:t>Læring og </a:t>
            </a:r>
            <a:r>
              <a:rPr lang="da-DK" dirty="0" smtClean="0"/>
              <a:t>kompetencevurdering </a:t>
            </a:r>
            <a:r>
              <a:rPr lang="da-DK" dirty="0"/>
              <a:t>gennemføres ikke for uddannelseslæger 	</a:t>
            </a:r>
          </a:p>
          <a:p>
            <a:pPr marL="0" indent="0">
              <a:buNone/>
            </a:pPr>
            <a:endParaRPr lang="da-DK" sz="800" dirty="0" smtClean="0"/>
          </a:p>
          <a:p>
            <a:r>
              <a:rPr lang="da-DK" dirty="0" smtClean="0"/>
              <a:t>2 utilstrækkelig: </a:t>
            </a:r>
            <a:r>
              <a:rPr lang="da-DK" dirty="0"/>
              <a:t>Læring og </a:t>
            </a:r>
            <a:r>
              <a:rPr lang="da-DK" dirty="0" smtClean="0"/>
              <a:t>kompetencevurdering </a:t>
            </a:r>
            <a:r>
              <a:rPr lang="da-DK" dirty="0"/>
              <a:t>af uddannelses-lægerne er utilstrækkelig (fx ikke struktureret og uden brug af </a:t>
            </a:r>
            <a:r>
              <a:rPr lang="da-DK" dirty="0" smtClean="0"/>
              <a:t>kompetencevurderingsmetoder</a:t>
            </a:r>
            <a:r>
              <a:rPr lang="da-DK" dirty="0"/>
              <a:t>) 	</a:t>
            </a:r>
          </a:p>
          <a:p>
            <a:pPr marL="0" indent="0">
              <a:buNone/>
            </a:pPr>
            <a:endParaRPr lang="da-DK" sz="800" dirty="0" smtClean="0"/>
          </a:p>
          <a:p>
            <a:r>
              <a:rPr lang="da-DK" dirty="0" smtClean="0"/>
              <a:t>3 tilstrækkelig: </a:t>
            </a:r>
            <a:r>
              <a:rPr lang="da-DK" dirty="0"/>
              <a:t>Læring og </a:t>
            </a:r>
            <a:r>
              <a:rPr lang="da-DK" dirty="0" smtClean="0"/>
              <a:t>kompetencevurdering </a:t>
            </a:r>
            <a:r>
              <a:rPr lang="da-DK" dirty="0"/>
              <a:t>af </a:t>
            </a:r>
            <a:r>
              <a:rPr lang="da-DK" dirty="0" smtClean="0"/>
              <a:t>uddannelseslægerne </a:t>
            </a:r>
            <a:r>
              <a:rPr lang="da-DK" dirty="0"/>
              <a:t>gennemføres og er </a:t>
            </a:r>
            <a:r>
              <a:rPr lang="da-DK" dirty="0" smtClean="0"/>
              <a:t>tilstrækkelig</a:t>
            </a:r>
          </a:p>
          <a:p>
            <a:pPr marL="0" indent="0">
              <a:buNone/>
            </a:pPr>
            <a:endParaRPr lang="da-DK" sz="800" dirty="0" smtClean="0"/>
          </a:p>
          <a:p>
            <a:r>
              <a:rPr lang="da-DK" dirty="0" smtClean="0"/>
              <a:t>4 særdeles god: </a:t>
            </a:r>
            <a:r>
              <a:rPr lang="da-DK" dirty="0"/>
              <a:t>Der er fokus på læring og kompetencevurdering, der gennemføres systematisk for alle uddannelseslæger 	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887977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0963" y="693490"/>
            <a:ext cx="10082625" cy="936104"/>
          </a:xfrm>
        </p:spPr>
        <p:txBody>
          <a:bodyPr/>
          <a:lstStyle/>
          <a:p>
            <a:r>
              <a:rPr lang="da-DK" sz="4000" dirty="0" smtClean="0"/>
              <a:t>Tema 15 Arbejdstilrettelæggelse</a:t>
            </a:r>
            <a:r>
              <a:rPr lang="da-DK" b="0" dirty="0" smtClean="0"/>
              <a:t/>
            </a:r>
            <a:br>
              <a:rPr lang="da-DK" b="0" dirty="0" smtClean="0"/>
            </a:br>
            <a:r>
              <a:rPr lang="da-DK" b="0" dirty="0"/>
              <a:t/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20187" y="1053530"/>
            <a:ext cx="10082625" cy="5137972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Det er væsentligt at arbejdstilrettelæggelsen så vidt muligt understøtter </a:t>
            </a:r>
            <a:r>
              <a:rPr lang="da-DK" dirty="0" smtClean="0"/>
              <a:t>kompetenceerhvervelse </a:t>
            </a:r>
            <a:r>
              <a:rPr lang="da-DK" dirty="0"/>
              <a:t>og - udvikling. De enkelte </a:t>
            </a:r>
            <a:r>
              <a:rPr lang="da-DK" dirty="0" smtClean="0"/>
              <a:t>uddannelseslægers </a:t>
            </a:r>
            <a:r>
              <a:rPr lang="da-DK" dirty="0"/>
              <a:t>kompetencestatus bør være </a:t>
            </a:r>
            <a:r>
              <a:rPr lang="da-DK" dirty="0" smtClean="0"/>
              <a:t>synlig </a:t>
            </a:r>
            <a:r>
              <a:rPr lang="da-DK" dirty="0"/>
              <a:t>ved arbejdstilrettelæggelsen 	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168226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4939" y="621482"/>
            <a:ext cx="10082625" cy="936104"/>
          </a:xfrm>
        </p:spPr>
        <p:txBody>
          <a:bodyPr/>
          <a:lstStyle/>
          <a:p>
            <a:r>
              <a:rPr lang="da-DK" dirty="0" smtClean="0"/>
              <a:t>Arbejdstilrettelæggelse udfoldet</a:t>
            </a:r>
            <a:r>
              <a:rPr lang="da-DK" b="0" dirty="0" smtClean="0"/>
              <a:t/>
            </a:r>
            <a:br>
              <a:rPr lang="da-DK" b="0" dirty="0" smtClean="0"/>
            </a:br>
            <a:r>
              <a:rPr lang="da-DK" b="0" dirty="0"/>
              <a:t/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64939" y="1721616"/>
            <a:ext cx="11737304" cy="5137972"/>
          </a:xfrm>
        </p:spPr>
        <p:txBody>
          <a:bodyPr/>
          <a:lstStyle/>
          <a:p>
            <a:pPr marL="0" indent="0">
              <a:buNone/>
            </a:pPr>
            <a:r>
              <a:rPr lang="da-DK" sz="2400" dirty="0" smtClean="0"/>
              <a:t>Understøtter jeres arbejdstilrettelæggelse, at uddannelseslægerne progredierer i kompetencerne?</a:t>
            </a:r>
          </a:p>
          <a:p>
            <a:pPr marL="0" indent="0">
              <a:buNone/>
            </a:pPr>
            <a:endParaRPr lang="da-DK" sz="800" dirty="0"/>
          </a:p>
          <a:p>
            <a:pPr marL="0" indent="0">
              <a:buNone/>
            </a:pPr>
            <a:r>
              <a:rPr lang="da-DK" sz="2400" dirty="0" smtClean="0"/>
              <a:t>Har I skemasat arbejdstid </a:t>
            </a:r>
            <a:r>
              <a:rPr lang="da-DK" sz="2400" dirty="0"/>
              <a:t>til </a:t>
            </a:r>
            <a:r>
              <a:rPr lang="da-DK" sz="2400" dirty="0" smtClean="0"/>
              <a:t>supervision</a:t>
            </a:r>
            <a:r>
              <a:rPr lang="da-DK" sz="2400" dirty="0"/>
              <a:t>, vejledning og kompetencevurdering af uddannelseslægerne. </a:t>
            </a:r>
            <a:endParaRPr lang="da-DK" sz="2400" dirty="0" smtClean="0"/>
          </a:p>
          <a:p>
            <a:pPr marL="0" indent="0">
              <a:buNone/>
            </a:pPr>
            <a:endParaRPr lang="da-DK" sz="800" dirty="0"/>
          </a:p>
          <a:p>
            <a:pPr marL="0" indent="0">
              <a:buNone/>
            </a:pPr>
            <a:r>
              <a:rPr lang="da-DK" sz="2400" dirty="0" smtClean="0"/>
              <a:t>Har I kontinuitet i arbejdsfunktioner eller fast </a:t>
            </a:r>
            <a:r>
              <a:rPr lang="da-DK" sz="2400" dirty="0" err="1" smtClean="0"/>
              <a:t>track</a:t>
            </a:r>
            <a:r>
              <a:rPr lang="da-DK" sz="2400" dirty="0" smtClean="0"/>
              <a:t> oplæring?</a:t>
            </a:r>
          </a:p>
          <a:p>
            <a:pPr marL="0" indent="0">
              <a:buNone/>
            </a:pPr>
            <a:endParaRPr lang="da-DK" sz="800" dirty="0"/>
          </a:p>
          <a:p>
            <a:pPr marL="0" indent="0">
              <a:buNone/>
            </a:pPr>
            <a:r>
              <a:rPr lang="da-DK" sz="2400" dirty="0" smtClean="0"/>
              <a:t>Passer uddannelseslægernes arbejdsfunktioner med det, de skal lære?</a:t>
            </a:r>
          </a:p>
          <a:p>
            <a:pPr marL="0" indent="0">
              <a:buNone/>
            </a:pPr>
            <a:endParaRPr lang="da-DK" sz="800" dirty="0"/>
          </a:p>
          <a:p>
            <a:pPr marL="0" indent="0">
              <a:buNone/>
            </a:pPr>
            <a:r>
              <a:rPr lang="da-DK" sz="2400" dirty="0" smtClean="0"/>
              <a:t>Har i en tavle, der visualiserer </a:t>
            </a:r>
            <a:r>
              <a:rPr lang="da-DK" sz="2400" dirty="0"/>
              <a:t>uddannelseslægernes </a:t>
            </a:r>
            <a:r>
              <a:rPr lang="da-DK" sz="2400" dirty="0" smtClean="0"/>
              <a:t>kompetenceprofil? </a:t>
            </a:r>
          </a:p>
          <a:p>
            <a:pPr marL="0" indent="0">
              <a:buNone/>
            </a:pPr>
            <a:endParaRPr lang="da-DK" sz="800" dirty="0"/>
          </a:p>
          <a:p>
            <a:pPr marL="0" indent="0">
              <a:buNone/>
            </a:pPr>
            <a:r>
              <a:rPr lang="da-DK" sz="2400" dirty="0" smtClean="0"/>
              <a:t>Samarbejder UAO/UKYL med skemalægger?</a:t>
            </a:r>
            <a:endParaRPr lang="da-DK" dirty="0"/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056166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6947" y="189434"/>
            <a:ext cx="10082625" cy="504056"/>
          </a:xfrm>
        </p:spPr>
        <p:txBody>
          <a:bodyPr/>
          <a:lstStyle/>
          <a:p>
            <a:r>
              <a:rPr lang="da-DK" dirty="0" smtClean="0"/>
              <a:t>Score for arbejdstilrettelæggelse: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36947" y="2245190"/>
            <a:ext cx="11282056" cy="4633916"/>
          </a:xfrm>
        </p:spPr>
        <p:txBody>
          <a:bodyPr/>
          <a:lstStyle/>
          <a:p>
            <a:r>
              <a:rPr lang="da-DK" dirty="0" smtClean="0"/>
              <a:t>1 problematisk: </a:t>
            </a:r>
            <a:r>
              <a:rPr lang="da-DK" dirty="0"/>
              <a:t>Arbejdstilrettelæggelsen tager ikke hensyn til </a:t>
            </a:r>
            <a:r>
              <a:rPr lang="da-DK" dirty="0" smtClean="0"/>
              <a:t>videreuddannelse </a:t>
            </a:r>
            <a:r>
              <a:rPr lang="da-DK" dirty="0"/>
              <a:t>af læger 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2 utilstrækkelig: </a:t>
            </a:r>
            <a:r>
              <a:rPr lang="da-DK" dirty="0"/>
              <a:t>Arbejdstilrettelæggelsen tager kun i mindre grad hensyn til lægernes </a:t>
            </a:r>
            <a:r>
              <a:rPr lang="da-DK" dirty="0" smtClean="0"/>
              <a:t>videreuddannelse </a:t>
            </a:r>
            <a:endParaRPr lang="da-DK" dirty="0"/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3 tilstrækkelig: </a:t>
            </a:r>
            <a:r>
              <a:rPr lang="da-DK" dirty="0"/>
              <a:t>Arbejdstilrettelæggelsen tager i tilstrækkelig grad hensyn til lægernes </a:t>
            </a:r>
            <a:r>
              <a:rPr lang="da-DK" dirty="0" smtClean="0"/>
              <a:t>videreuddannelse </a:t>
            </a:r>
            <a:r>
              <a:rPr lang="da-DK" dirty="0"/>
              <a:t>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4 særdeles god: </a:t>
            </a:r>
            <a:r>
              <a:rPr lang="da-DK" dirty="0"/>
              <a:t>Arbejdstilrettelæggelsen tager i høj grad hensyn til individuelle læringsbehov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394077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7" y="333450"/>
            <a:ext cx="10082625" cy="936104"/>
          </a:xfrm>
        </p:spPr>
        <p:txBody>
          <a:bodyPr/>
          <a:lstStyle/>
          <a:p>
            <a:r>
              <a:rPr lang="da-DK" sz="4000" dirty="0" smtClean="0"/>
              <a:t>Tema 16 Læringsmiljø </a:t>
            </a:r>
            <a:r>
              <a:rPr lang="da-DK" b="0" dirty="0"/>
              <a:t>	</a:t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20187" y="1053530"/>
            <a:ext cx="10082625" cy="5137972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Et centralt tema. Et produkt af tradition, </a:t>
            </a:r>
            <a:r>
              <a:rPr lang="da-DK" dirty="0" smtClean="0"/>
              <a:t>afdelingskultur</a:t>
            </a:r>
            <a:r>
              <a:rPr lang="da-DK" dirty="0"/>
              <a:t>, samarbejdsforhold, ledelsesform mv. Et oplevet dårligt læringsmiljø er </a:t>
            </a:r>
            <a:r>
              <a:rPr lang="da-DK" dirty="0" smtClean="0"/>
              <a:t>ødelæggende </a:t>
            </a:r>
            <a:r>
              <a:rPr lang="da-DK" dirty="0"/>
              <a:t>for læringsudbytte. 	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8219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20923" y="1701602"/>
            <a:ext cx="11953328" cy="4104456"/>
          </a:xfrm>
        </p:spPr>
        <p:txBody>
          <a:bodyPr/>
          <a:lstStyle/>
          <a:p>
            <a:pPr marL="0" indent="0">
              <a:buNone/>
            </a:pPr>
            <a:endParaRPr lang="da-DK" sz="800" dirty="0"/>
          </a:p>
          <a:p>
            <a:pPr marL="0" indent="0">
              <a:buNone/>
            </a:pPr>
            <a:r>
              <a:rPr lang="da-DK" sz="2400" dirty="0" smtClean="0"/>
              <a:t>Er kulturen </a:t>
            </a:r>
            <a:r>
              <a:rPr lang="da-DK" sz="2400" dirty="0"/>
              <a:t>befordrende for videreuddannelsen af </a:t>
            </a:r>
            <a:r>
              <a:rPr lang="da-DK" sz="2400" dirty="0" smtClean="0"/>
              <a:t>læger? </a:t>
            </a:r>
          </a:p>
          <a:p>
            <a:pPr marL="0" indent="0">
              <a:buNone/>
            </a:pPr>
            <a:endParaRPr lang="da-DK" sz="800" dirty="0" smtClean="0"/>
          </a:p>
          <a:p>
            <a:pPr marL="0" indent="0">
              <a:buNone/>
            </a:pPr>
            <a:r>
              <a:rPr lang="da-DK" sz="2400" dirty="0" smtClean="0"/>
              <a:t>Har I psykologisk sikkerhed?</a:t>
            </a:r>
          </a:p>
          <a:p>
            <a:pPr marL="0" indent="0">
              <a:buNone/>
            </a:pPr>
            <a:endParaRPr lang="da-DK" sz="800" dirty="0" smtClean="0"/>
          </a:p>
          <a:p>
            <a:pPr marL="0" indent="0">
              <a:buNone/>
            </a:pPr>
            <a:r>
              <a:rPr lang="da-DK" sz="2400" dirty="0" smtClean="0"/>
              <a:t>Taler I åbent om fejl eller nærfejl?</a:t>
            </a:r>
          </a:p>
          <a:p>
            <a:pPr marL="0" indent="0">
              <a:buNone/>
            </a:pPr>
            <a:endParaRPr lang="da-DK" sz="800" dirty="0" smtClean="0"/>
          </a:p>
          <a:p>
            <a:pPr marL="0" indent="0">
              <a:buNone/>
            </a:pPr>
            <a:r>
              <a:rPr lang="da-DK" sz="2400" dirty="0" smtClean="0"/>
              <a:t>Afholder I </a:t>
            </a:r>
            <a:r>
              <a:rPr lang="da-DK" sz="2400" dirty="0" err="1" smtClean="0"/>
              <a:t>debriefing</a:t>
            </a:r>
            <a:r>
              <a:rPr lang="da-DK" sz="2400" dirty="0" smtClean="0"/>
              <a:t>/</a:t>
            </a:r>
            <a:r>
              <a:rPr lang="da-DK" sz="2400" dirty="0" err="1" smtClean="0"/>
              <a:t>defusing</a:t>
            </a:r>
            <a:r>
              <a:rPr lang="da-DK" sz="2400" dirty="0" smtClean="0"/>
              <a:t>?</a:t>
            </a:r>
          </a:p>
          <a:p>
            <a:pPr marL="0" indent="0">
              <a:buNone/>
            </a:pPr>
            <a:endParaRPr lang="da-DK" sz="800" dirty="0"/>
          </a:p>
          <a:p>
            <a:pPr marL="0" indent="0">
              <a:buNone/>
            </a:pPr>
            <a:r>
              <a:rPr lang="da-DK" sz="2400" dirty="0" smtClean="0"/>
              <a:t>Deltager øvrige personalegrupper i uddannelse af læger?</a:t>
            </a:r>
          </a:p>
          <a:p>
            <a:pPr marL="0" indent="0">
              <a:buNone/>
            </a:pPr>
            <a:endParaRPr lang="da-DK" sz="800" dirty="0" smtClean="0"/>
          </a:p>
          <a:p>
            <a:pPr marL="0" indent="0">
              <a:buNone/>
            </a:pPr>
            <a:r>
              <a:rPr lang="da-DK" sz="2400" dirty="0" smtClean="0"/>
              <a:t>Hvordan modtages forslag til forandringer (3-timers møder)?</a:t>
            </a:r>
          </a:p>
          <a:p>
            <a:pPr marL="0" indent="0">
              <a:buNone/>
            </a:pPr>
            <a:endParaRPr lang="da-DK" sz="800" dirty="0"/>
          </a:p>
          <a:p>
            <a:pPr marL="0" indent="0">
              <a:buNone/>
            </a:pPr>
            <a:r>
              <a:rPr lang="da-DK" sz="2400" dirty="0" smtClean="0"/>
              <a:t>Er der generel </a:t>
            </a:r>
            <a:r>
              <a:rPr lang="da-DK" sz="2400" dirty="0"/>
              <a:t>tilfredshed med </a:t>
            </a:r>
            <a:r>
              <a:rPr lang="da-DK" sz="2400" dirty="0" smtClean="0"/>
              <a:t>uddannelsen </a:t>
            </a:r>
            <a:r>
              <a:rPr lang="da-DK" sz="2400" dirty="0" err="1" smtClean="0"/>
              <a:t>blandtuddannelseslægerne</a:t>
            </a:r>
            <a:r>
              <a:rPr lang="da-DK" sz="2400" dirty="0" smtClean="0"/>
              <a:t>? </a:t>
            </a:r>
          </a:p>
          <a:p>
            <a:pPr marL="0" indent="0">
              <a:buNone/>
            </a:pPr>
            <a:endParaRPr lang="da-DK" sz="800" dirty="0"/>
          </a:p>
          <a:p>
            <a:pPr marL="0" indent="0">
              <a:buNone/>
            </a:pPr>
            <a:r>
              <a:rPr lang="da-DK" sz="2400" dirty="0" smtClean="0"/>
              <a:t>Deltager UAO og UKYL i LVR-møder?</a:t>
            </a:r>
          </a:p>
          <a:p>
            <a:pPr marL="0" indent="0">
              <a:buNone/>
            </a:pPr>
            <a:endParaRPr lang="da-DK" sz="800" dirty="0"/>
          </a:p>
          <a:p>
            <a:pPr marL="0" indent="0">
              <a:buNone/>
            </a:pPr>
            <a:r>
              <a:rPr lang="da-DK" sz="2400" dirty="0" smtClean="0"/>
              <a:t>Afholder Uddannelsesteam og ledende overlæge udviklings- og statusmøde med UKO?</a:t>
            </a:r>
            <a:endParaRPr lang="da-DK" sz="2400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20923" y="189434"/>
            <a:ext cx="10082625" cy="936104"/>
          </a:xfrm>
        </p:spPr>
        <p:txBody>
          <a:bodyPr/>
          <a:lstStyle/>
          <a:p>
            <a:r>
              <a:rPr lang="da-DK" dirty="0" smtClean="0"/>
              <a:t>Læringsmiljø udfoldet</a:t>
            </a:r>
            <a:r>
              <a:rPr lang="da-DK" b="0" dirty="0"/>
              <a:t/>
            </a:r>
            <a:br>
              <a:rPr lang="da-DK" b="0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163505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6" y="261442"/>
            <a:ext cx="10082625" cy="504056"/>
          </a:xfrm>
        </p:spPr>
        <p:txBody>
          <a:bodyPr/>
          <a:lstStyle/>
          <a:p>
            <a:r>
              <a:rPr lang="da-DK" dirty="0" smtClean="0"/>
              <a:t>Score: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20186" y="2225672"/>
            <a:ext cx="11282056" cy="4633916"/>
          </a:xfrm>
        </p:spPr>
        <p:txBody>
          <a:bodyPr/>
          <a:lstStyle/>
          <a:p>
            <a:r>
              <a:rPr lang="da-DK" dirty="0" smtClean="0"/>
              <a:t>1 problematisk: </a:t>
            </a:r>
            <a:r>
              <a:rPr lang="da-DK" dirty="0"/>
              <a:t>Læringsmiljøet på </a:t>
            </a:r>
            <a:r>
              <a:rPr lang="da-DK" dirty="0" smtClean="0"/>
              <a:t>afdelingen </a:t>
            </a:r>
            <a:r>
              <a:rPr lang="da-DK" dirty="0"/>
              <a:t>virker </a:t>
            </a:r>
            <a:r>
              <a:rPr lang="da-DK" dirty="0" smtClean="0"/>
              <a:t>hindrende </a:t>
            </a:r>
            <a:r>
              <a:rPr lang="da-DK" dirty="0"/>
              <a:t>på videreuddannelse af læger 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2 utilstrækkelig: </a:t>
            </a:r>
            <a:r>
              <a:rPr lang="da-DK" dirty="0"/>
              <a:t>Læringsmiljøet på </a:t>
            </a:r>
            <a:r>
              <a:rPr lang="da-DK" dirty="0" smtClean="0"/>
              <a:t>afdelingen </a:t>
            </a:r>
            <a:r>
              <a:rPr lang="da-DK" dirty="0"/>
              <a:t>er svingende 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3 tilstrækkelig: </a:t>
            </a:r>
            <a:r>
              <a:rPr lang="da-DK" dirty="0"/>
              <a:t>Læringsmiljøet på </a:t>
            </a:r>
            <a:r>
              <a:rPr lang="da-DK" dirty="0" smtClean="0"/>
              <a:t>afdelingen </a:t>
            </a:r>
            <a:r>
              <a:rPr lang="da-DK" dirty="0"/>
              <a:t>er oftest godt 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4 særdeles god: </a:t>
            </a:r>
            <a:r>
              <a:rPr lang="da-DK" dirty="0"/>
              <a:t>Læringsmiljøet på </a:t>
            </a:r>
            <a:r>
              <a:rPr lang="da-DK" dirty="0" smtClean="0"/>
              <a:t>afdelingen </a:t>
            </a:r>
            <a:r>
              <a:rPr lang="da-DK" dirty="0"/>
              <a:t>virker trygt og </a:t>
            </a:r>
            <a:r>
              <a:rPr lang="da-DK" dirty="0" smtClean="0"/>
              <a:t>positivt </a:t>
            </a:r>
            <a:r>
              <a:rPr lang="da-DK" dirty="0"/>
              <a:t>og yderst </a:t>
            </a:r>
            <a:r>
              <a:rPr lang="da-DK" dirty="0" smtClean="0"/>
              <a:t>befordrende </a:t>
            </a:r>
            <a:r>
              <a:rPr lang="da-DK" dirty="0"/>
              <a:t>for lægers </a:t>
            </a:r>
            <a:r>
              <a:rPr lang="da-DK" dirty="0" smtClean="0"/>
              <a:t>videreuddannelse</a:t>
            </a: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00010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6" y="261442"/>
            <a:ext cx="10082625" cy="504056"/>
          </a:xfrm>
        </p:spPr>
        <p:txBody>
          <a:bodyPr/>
          <a:lstStyle/>
          <a:p>
            <a:r>
              <a:rPr lang="da-DK" dirty="0" smtClean="0"/>
              <a:t>Score for </a:t>
            </a:r>
            <a:r>
              <a:rPr lang="da-DK" dirty="0" smtClean="0"/>
              <a:t>introduktion </a:t>
            </a:r>
            <a:r>
              <a:rPr lang="da-DK" dirty="0"/>
              <a:t>til </a:t>
            </a:r>
            <a:r>
              <a:rPr lang="da-DK" dirty="0" smtClean="0"/>
              <a:t>afdelingen</a:t>
            </a:r>
            <a:r>
              <a:rPr lang="da-DK" dirty="0" smtClean="0"/>
              <a:t>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90430" y="1341562"/>
            <a:ext cx="11282056" cy="5281988"/>
          </a:xfrm>
        </p:spPr>
        <p:txBody>
          <a:bodyPr/>
          <a:lstStyle/>
          <a:p>
            <a:r>
              <a:rPr lang="da-DK" dirty="0" smtClean="0"/>
              <a:t>1 problematisk: </a:t>
            </a:r>
            <a:r>
              <a:rPr lang="da-DK" dirty="0"/>
              <a:t>Introduktion af </a:t>
            </a:r>
            <a:r>
              <a:rPr lang="da-DK" dirty="0" smtClean="0"/>
              <a:t>uddannelseslæger </a:t>
            </a:r>
            <a:r>
              <a:rPr lang="da-DK" dirty="0"/>
              <a:t>er mangelfuld på flere områder 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2 utilstrækkelig: </a:t>
            </a:r>
            <a:r>
              <a:rPr lang="da-DK" dirty="0"/>
              <a:t>Introduktionen til </a:t>
            </a:r>
            <a:r>
              <a:rPr lang="da-DK" dirty="0" err="1"/>
              <a:t>afdelin-gen</a:t>
            </a:r>
            <a:r>
              <a:rPr lang="da-DK" dirty="0"/>
              <a:t> er utilstrækkelig 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3 tilstrækkelig: </a:t>
            </a:r>
            <a:r>
              <a:rPr lang="da-DK" dirty="0"/>
              <a:t>Introduktionen til </a:t>
            </a:r>
            <a:r>
              <a:rPr lang="da-DK" dirty="0" err="1"/>
              <a:t>afde-lingen</a:t>
            </a:r>
            <a:r>
              <a:rPr lang="da-DK" dirty="0"/>
              <a:t> er tilstrækkelig 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4 særdeles god: </a:t>
            </a:r>
            <a:r>
              <a:rPr lang="da-DK" dirty="0"/>
              <a:t>Introduktionen er vel-struktureret og grundig 	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6329669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TAK FOR HJÆLPEN!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17455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7" y="333450"/>
            <a:ext cx="10082625" cy="936104"/>
          </a:xfrm>
        </p:spPr>
        <p:txBody>
          <a:bodyPr/>
          <a:lstStyle/>
          <a:p>
            <a:r>
              <a:rPr lang="da-DK" sz="4000" dirty="0" smtClean="0"/>
              <a:t>Tema 2 Uddannelsesprogram</a:t>
            </a:r>
            <a:r>
              <a:rPr lang="da-DK" b="0" dirty="0"/>
              <a:t>	</a:t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20187" y="1053530"/>
            <a:ext cx="10082625" cy="5137972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Opdateret uddannelsesprogram skal foreligge for alle niveauer af uddannelseslæger. 	</a:t>
            </a:r>
          </a:p>
          <a:p>
            <a:pPr mar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67056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0186" y="261442"/>
            <a:ext cx="10082625" cy="504056"/>
          </a:xfrm>
        </p:spPr>
        <p:txBody>
          <a:bodyPr/>
          <a:lstStyle/>
          <a:p>
            <a:r>
              <a:rPr lang="da-DK" dirty="0" smtClean="0"/>
              <a:t>Score for </a:t>
            </a:r>
            <a:r>
              <a:rPr lang="da-DK" dirty="0" smtClean="0"/>
              <a:t>uddannelsesprogram</a:t>
            </a:r>
            <a:r>
              <a:rPr lang="da-DK" dirty="0" smtClean="0"/>
              <a:t>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90430" y="1989634"/>
            <a:ext cx="11282056" cy="4633916"/>
          </a:xfrm>
        </p:spPr>
        <p:txBody>
          <a:bodyPr/>
          <a:lstStyle/>
          <a:p>
            <a:r>
              <a:rPr lang="da-DK" dirty="0" smtClean="0"/>
              <a:t>1 problematisk: </a:t>
            </a:r>
            <a:r>
              <a:rPr lang="da-DK" dirty="0"/>
              <a:t>Meget mangelfuldt på </a:t>
            </a:r>
            <a:r>
              <a:rPr lang="da-DK" dirty="0" err="1"/>
              <a:t>fle-re</a:t>
            </a:r>
            <a:r>
              <a:rPr lang="da-DK" dirty="0"/>
              <a:t> områder (fx forældet eller ikke dækkende for afdelingen) 	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2 utilstrækkelig: Uddannelsesprogrammerne </a:t>
            </a:r>
            <a:r>
              <a:rPr lang="da-DK" dirty="0"/>
              <a:t>er </a:t>
            </a:r>
            <a:r>
              <a:rPr lang="da-DK" dirty="0" smtClean="0"/>
              <a:t>utilstrækkelige </a:t>
            </a:r>
            <a:r>
              <a:rPr lang="da-DK" dirty="0"/>
              <a:t>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3 tilstrækkelig: Uddannelsesprogrammerne </a:t>
            </a:r>
            <a:r>
              <a:rPr lang="da-DK" dirty="0"/>
              <a:t>er </a:t>
            </a:r>
            <a:r>
              <a:rPr lang="da-DK" dirty="0" smtClean="0"/>
              <a:t>tilstrækkelige </a:t>
            </a:r>
            <a:r>
              <a:rPr lang="da-DK" dirty="0"/>
              <a:t>	</a:t>
            </a:r>
          </a:p>
          <a:p>
            <a:pPr marL="0" indent="0">
              <a:buNone/>
            </a:pPr>
            <a:endParaRPr lang="da-DK" sz="1200" dirty="0" smtClean="0"/>
          </a:p>
          <a:p>
            <a:r>
              <a:rPr lang="da-DK" dirty="0" smtClean="0"/>
              <a:t>4 særdeles god: </a:t>
            </a:r>
            <a:r>
              <a:rPr lang="da-DK" dirty="0"/>
              <a:t>Velstruktureret og vel-planlagt ift. overordnede formål 	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42778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1003" y="837506"/>
            <a:ext cx="10082625" cy="936104"/>
          </a:xfrm>
        </p:spPr>
        <p:txBody>
          <a:bodyPr/>
          <a:lstStyle/>
          <a:p>
            <a:r>
              <a:rPr lang="da-DK" sz="4000" dirty="0" smtClean="0"/>
              <a:t>Tema </a:t>
            </a:r>
            <a:r>
              <a:rPr lang="da-DK" sz="4000" dirty="0" smtClean="0"/>
              <a:t>3 </a:t>
            </a:r>
            <a:r>
              <a:rPr lang="da-DK" sz="4000" dirty="0"/>
              <a:t>Uddannelsesplan</a:t>
            </a:r>
            <a:r>
              <a:rPr lang="da-DK" sz="4000" b="0" dirty="0"/>
              <a:t> </a:t>
            </a:r>
            <a:r>
              <a:rPr lang="da-DK" b="0" dirty="0"/>
              <a:t>	</a:t>
            </a:r>
            <a:br>
              <a:rPr lang="da-DK" b="0" dirty="0"/>
            </a:br>
            <a:r>
              <a:rPr lang="da-DK" b="0" dirty="0"/>
              <a:t>	</a:t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68995" y="1270361"/>
            <a:ext cx="11138040" cy="5137972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Skriftlig individuel uddannelsesplan er </a:t>
            </a:r>
            <a:r>
              <a:rPr lang="da-DK" dirty="0" smtClean="0"/>
              <a:t>central </a:t>
            </a:r>
            <a:r>
              <a:rPr lang="da-DK" dirty="0"/>
              <a:t>og skal foreligge for alle </a:t>
            </a:r>
            <a:r>
              <a:rPr lang="da-DK" dirty="0" smtClean="0"/>
              <a:t>uddannelseslæger</a:t>
            </a:r>
            <a:r>
              <a:rPr lang="da-DK" dirty="0"/>
              <a:t>. Udfærdiges ved første samtale med </a:t>
            </a:r>
            <a:r>
              <a:rPr lang="da-DK" dirty="0" smtClean="0"/>
              <a:t>hovedvejleder </a:t>
            </a:r>
            <a:r>
              <a:rPr lang="da-DK" dirty="0"/>
              <a:t>eller UAO, senest 14 dage efter ansættelsen af læger i KBU og senest fire uger efter ansættelsen af læger i </a:t>
            </a:r>
            <a:r>
              <a:rPr lang="da-DK" dirty="0" err="1"/>
              <a:t>I</a:t>
            </a:r>
            <a:r>
              <a:rPr lang="da-DK" dirty="0"/>
              <a:t>- og H-forløb. Skal tage udgangspunkt i den enkeltes kompetenceprofil og </a:t>
            </a:r>
            <a:r>
              <a:rPr lang="da-DK" dirty="0" smtClean="0"/>
              <a:t>uddannelsesprogrammets </a:t>
            </a:r>
            <a:r>
              <a:rPr lang="da-DK" dirty="0"/>
              <a:t>mål og sætte tidsrammer for læring, </a:t>
            </a:r>
            <a:r>
              <a:rPr lang="da-DK" dirty="0" smtClean="0"/>
              <a:t>supervision </a:t>
            </a:r>
            <a:r>
              <a:rPr lang="da-DK" dirty="0"/>
              <a:t>og kompetencevurdering.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27678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8955" y="621482"/>
            <a:ext cx="10082625" cy="936104"/>
          </a:xfrm>
        </p:spPr>
        <p:txBody>
          <a:bodyPr/>
          <a:lstStyle/>
          <a:p>
            <a:r>
              <a:rPr lang="da-DK" dirty="0" smtClean="0"/>
              <a:t>Uddannelsesplan udfoldet</a:t>
            </a:r>
            <a:r>
              <a:rPr lang="da-DK" b="0" dirty="0" smtClean="0"/>
              <a:t> </a:t>
            </a:r>
            <a:r>
              <a:rPr lang="da-DK" b="0" dirty="0"/>
              <a:t>	</a:t>
            </a:r>
            <a:br>
              <a:rPr lang="da-DK" b="0" dirty="0"/>
            </a:br>
            <a:r>
              <a:rPr lang="da-DK" b="0" dirty="0"/>
              <a:t>	</a:t>
            </a:r>
            <a:br>
              <a:rPr lang="da-DK" b="0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08955" y="1197546"/>
            <a:ext cx="11714104" cy="5137972"/>
          </a:xfrm>
        </p:spPr>
        <p:txBody>
          <a:bodyPr/>
          <a:lstStyle/>
          <a:p>
            <a:pPr marL="0" indent="0">
              <a:buNone/>
            </a:pPr>
            <a:r>
              <a:rPr lang="da-DK" sz="2400" dirty="0" smtClean="0"/>
              <a:t>Foreligger der for hver uddannelseslæge </a:t>
            </a:r>
            <a:r>
              <a:rPr lang="da-DK" sz="2400" dirty="0"/>
              <a:t>en </a:t>
            </a:r>
            <a:r>
              <a:rPr lang="da-DK" sz="2400" dirty="0" smtClean="0"/>
              <a:t>individuel plan </a:t>
            </a:r>
            <a:r>
              <a:rPr lang="da-DK" sz="2400" dirty="0"/>
              <a:t>for hvornår og hvordan </a:t>
            </a:r>
            <a:r>
              <a:rPr lang="da-DK" sz="2400" dirty="0" smtClean="0"/>
              <a:t>kompetencerne </a:t>
            </a:r>
            <a:r>
              <a:rPr lang="da-DK" sz="2400" dirty="0"/>
              <a:t>konkret erhverves på det enkelte </a:t>
            </a:r>
            <a:r>
              <a:rPr lang="da-DK" sz="2400" dirty="0" smtClean="0"/>
              <a:t>uddannelsessted? Dvs. en tilpasning af masterplan fra uddannelsesprogrammet til den enkelte læge.</a:t>
            </a:r>
          </a:p>
          <a:p>
            <a:pPr marL="0" indent="0">
              <a:buNone/>
            </a:pPr>
            <a:endParaRPr lang="da-DK" sz="800" dirty="0"/>
          </a:p>
          <a:p>
            <a:pPr marL="0" indent="0">
              <a:buNone/>
            </a:pPr>
            <a:r>
              <a:rPr lang="da-DK" sz="2400" dirty="0" smtClean="0"/>
              <a:t>Er uddannelsesplanen udarbejdet senest </a:t>
            </a:r>
            <a:r>
              <a:rPr lang="da-DK" sz="2400" dirty="0"/>
              <a:t>14 dage efter første ansættelsesdag i den kliniske basisuddannelse og senest fire uger efter første ansættelsesdag i intro- og </a:t>
            </a:r>
            <a:r>
              <a:rPr lang="da-DK" sz="2400" dirty="0" smtClean="0"/>
              <a:t>hoveduddannelsesforløb? </a:t>
            </a:r>
          </a:p>
          <a:p>
            <a:pPr marL="0" indent="0">
              <a:buNone/>
            </a:pPr>
            <a:endParaRPr lang="da-DK" sz="800" dirty="0"/>
          </a:p>
          <a:p>
            <a:pPr marL="0" indent="0">
              <a:buNone/>
            </a:pPr>
            <a:r>
              <a:rPr lang="da-DK" sz="2400" dirty="0" smtClean="0"/>
              <a:t>Indeholder uddannelsesplan info om, </a:t>
            </a:r>
            <a:r>
              <a:rPr lang="da-DK" sz="2400" dirty="0"/>
              <a:t>hvornår deltagelse i obligatoriske </a:t>
            </a:r>
            <a:r>
              <a:rPr lang="da-DK" sz="2400" dirty="0" smtClean="0"/>
              <a:t>kurser finder (forventes at finde) sted? 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29299436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RM-farver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RM med petrol&amp;quot;&quot;/&gt;&lt;property id=&quot;20307&quot; value=&quot;257&quot;/&gt;&lt;/object&gt;&lt;object type=&quot;3&quot; unique_id=&quot;10006&quot;&gt;&lt;property id=&quot;20148&quot; value=&quot;5&quot;/&gt;&lt;property id=&quot;20300&quot; value=&quot;Slide 2 - &amp;quot;Overskrift&amp;quot;&quot;/&gt;&lt;property id=&quot;20307&quot; value=&quot;260&quot;/&gt;&lt;/object&gt;&lt;object type=&quot;3&quot; unique_id=&quot;10007&quot;&gt;&lt;property id=&quot;20148&quot; value=&quot;5&quot;/&gt;&lt;property id=&quot;20300&quot; value=&quot;Slide 4 - &amp;quot;Overskrift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RM med grøn&amp;quot;&quot;/&gt;&lt;property id=&quot;20307&quot; value=&quot;258&quot;/&gt;&lt;/object&gt;&lt;object type=&quot;3&quot; unique_id=&quot;10009&quot;&gt;&lt;property id=&quot;20148&quot; value=&quot;5&quot;/&gt;&lt;property id=&quot;20300&quot; value=&quot;Slide 6 - &amp;quot;Overskrift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RM med orange&amp;quot;&quot;/&gt;&lt;property id=&quot;20307&quot; value=&quot;259&quot;/&gt;&lt;/object&gt;&lt;object type=&quot;3&quot; unique_id=&quot;10011&quot;&gt;&lt;property id=&quot;20148&quot; value=&quot;5&quot;/&gt;&lt;property id=&quot;20300&quot; value=&quot;Slide 8 - &amp;quot;Overskrift&amp;quot;&quot;/&gt;&lt;property id=&quot;20307&quot; value=&quot;26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RM-multicolour_16-9_v02">
  <a:themeElements>
    <a:clrScheme name="RM Multicolour2">
      <a:dk1>
        <a:srgbClr val="000000"/>
      </a:dk1>
      <a:lt1>
        <a:srgbClr val="FFFFFF"/>
      </a:lt1>
      <a:dk2>
        <a:srgbClr val="990033"/>
      </a:dk2>
      <a:lt2>
        <a:srgbClr val="EFECE6"/>
      </a:lt2>
      <a:accent1>
        <a:srgbClr val="CCCC66"/>
      </a:accent1>
      <a:accent2>
        <a:srgbClr val="256575"/>
      </a:accent2>
      <a:accent3>
        <a:srgbClr val="CC6633"/>
      </a:accent3>
      <a:accent4>
        <a:srgbClr val="9B9B50"/>
      </a:accent4>
      <a:accent5>
        <a:srgbClr val="84715E"/>
      </a:accent5>
      <a:accent6>
        <a:srgbClr val="990033"/>
      </a:accent6>
      <a:hlink>
        <a:srgbClr val="990033"/>
      </a:hlink>
      <a:folHlink>
        <a:srgbClr val="113F49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 cap="sq">
          <a:solidFill>
            <a:schemeClr val="tx1"/>
          </a:solidFill>
        </a:ln>
      </a:spPr>
      <a:bodyPr rtlCol="0" anchor="ctr"/>
      <a:lstStyle>
        <a:defPPr algn="ctr">
          <a:defRPr dirty="0">
            <a:solidFill>
              <a:srgbClr val="3F3018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M-multicolour_16-9_v04.potx" id="{B70F2534-6865-4AEC-B852-0218A21872F8}" vid="{C6803DDC-A865-4FF3-A9EF-6C0265BF60AB}"/>
    </a:ext>
  </a:ext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2553</Words>
  <Application>Microsoft Office PowerPoint</Application>
  <PresentationFormat>Brugerdefineret</PresentationFormat>
  <Paragraphs>532</Paragraphs>
  <Slides>50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50</vt:i4>
      </vt:variant>
    </vt:vector>
  </HeadingPairs>
  <TitlesOfParts>
    <vt:vector size="54" baseType="lpstr">
      <vt:lpstr>Calibri</vt:lpstr>
      <vt:lpstr>Verdana</vt:lpstr>
      <vt:lpstr>Wingdings</vt:lpstr>
      <vt:lpstr>RM-multicolour_16-9_v02</vt:lpstr>
      <vt:lpstr>PowerPoint-præsentation</vt:lpstr>
      <vt:lpstr>De 16 temaer</vt:lpstr>
      <vt:lpstr>Score for øvrige afdelinger på RH Horsens inklusiv vores sidste score</vt:lpstr>
      <vt:lpstr>Tema 1 Introduktion til afdelingen   </vt:lpstr>
      <vt:lpstr>Score for introduktion til afdelingen:</vt:lpstr>
      <vt:lpstr>Tema 2 Uddannelsesprogram  </vt:lpstr>
      <vt:lpstr>Score for uddannelsesprogram:</vt:lpstr>
      <vt:lpstr>Tema 3 Uddannelsesplan     </vt:lpstr>
      <vt:lpstr>Uddannelsesplan udfoldet     </vt:lpstr>
      <vt:lpstr>Score for uddannelsesplan:</vt:lpstr>
      <vt:lpstr>Tema 4 Medicinsk ekspert/ lægefaglig  </vt:lpstr>
      <vt:lpstr>Medicinsk ekspert/ lægefaglig udfoldet </vt:lpstr>
      <vt:lpstr>Score for medicinsk ekspert/lægefaglig:</vt:lpstr>
      <vt:lpstr>Tema 5 Kommunikator   </vt:lpstr>
      <vt:lpstr>Kommunikator udfoldet  </vt:lpstr>
      <vt:lpstr>Score for kommunikator:</vt:lpstr>
      <vt:lpstr>Tema 6 Samarbejder   </vt:lpstr>
      <vt:lpstr>Samarbejder udfoldet  </vt:lpstr>
      <vt:lpstr>Score for samarbejde:</vt:lpstr>
      <vt:lpstr>Tema 7 Leder/administrator/organisator  </vt:lpstr>
      <vt:lpstr>Leder/administrator/organisator udfoldet  </vt:lpstr>
      <vt:lpstr>Score for leder/administrator/organisator</vt:lpstr>
      <vt:lpstr>Tema 8 Sundhedsfremmer</vt:lpstr>
      <vt:lpstr>Sundhedsfremmer udfoldet</vt:lpstr>
      <vt:lpstr>Score for sundhedsfremmer:</vt:lpstr>
      <vt:lpstr>Tema 9 Akademiker/forsker og underviser   </vt:lpstr>
      <vt:lpstr>Akademiker/forsker og underviser udfoldet   </vt:lpstr>
      <vt:lpstr>Score for akademiker/forsker og underviser :</vt:lpstr>
      <vt:lpstr>Tema 10  Professionel </vt:lpstr>
      <vt:lpstr>Professionel udfoldet </vt:lpstr>
      <vt:lpstr>Score:</vt:lpstr>
      <vt:lpstr>Tema 11 Forskning </vt:lpstr>
      <vt:lpstr>Forskning udfoldet </vt:lpstr>
      <vt:lpstr>Score for forskning:</vt:lpstr>
      <vt:lpstr>Tema 12 Undervisning   </vt:lpstr>
      <vt:lpstr>Undervisning udfoldet   </vt:lpstr>
      <vt:lpstr>Score for undervisning</vt:lpstr>
      <vt:lpstr>Tema 13  Konferencernes læringsværdi </vt:lpstr>
      <vt:lpstr>Konferencernes læringsværdi udfoldet </vt:lpstr>
      <vt:lpstr>Score for konferencernes læringsværdi</vt:lpstr>
      <vt:lpstr>Tema 14 Læring og kompetencevurdering   </vt:lpstr>
      <vt:lpstr>Læring og kompetencevurdering udfoldet  </vt:lpstr>
      <vt:lpstr>Score for læring og kompetencevurdering:</vt:lpstr>
      <vt:lpstr>Tema 15 Arbejdstilrettelæggelse  </vt:lpstr>
      <vt:lpstr>Arbejdstilrettelæggelse udfoldet  </vt:lpstr>
      <vt:lpstr>Score for arbejdstilrettelæggelse:</vt:lpstr>
      <vt:lpstr>Tema 16 Læringsmiljø   </vt:lpstr>
      <vt:lpstr>Læringsmiljø udfoldet </vt:lpstr>
      <vt:lpstr>Score:</vt:lpstr>
      <vt:lpstr>TAK FOR HJÆLPEN!</vt:lpstr>
    </vt:vector>
  </TitlesOfParts>
  <Company>Region Midtjylland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Berit Skjødeberg Toftegaard</dc:creator>
  <cp:lastModifiedBy>Berit Skjødeberg Toftegaard</cp:lastModifiedBy>
  <cp:revision>13</cp:revision>
  <cp:lastPrinted>2020-01-23T11:37:56Z</cp:lastPrinted>
  <dcterms:created xsi:type="dcterms:W3CDTF">2021-06-18T08:09:00Z</dcterms:created>
  <dcterms:modified xsi:type="dcterms:W3CDTF">2021-06-18T13:40:28Z</dcterms:modified>
</cp:coreProperties>
</file>